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4" r:id="rId7"/>
    <p:sldId id="262" r:id="rId8"/>
    <p:sldId id="263" r:id="rId9"/>
    <p:sldId id="266" r:id="rId10"/>
    <p:sldId id="265" r:id="rId11"/>
    <p:sldId id="268" r:id="rId12"/>
    <p:sldId id="271" r:id="rId13"/>
    <p:sldId id="270" r:id="rId14"/>
    <p:sldId id="269" r:id="rId15"/>
    <p:sldId id="272" r:id="rId16"/>
    <p:sldId id="277" r:id="rId17"/>
    <p:sldId id="273" r:id="rId18"/>
    <p:sldId id="274" r:id="rId19"/>
    <p:sldId id="275" r:id="rId20"/>
    <p:sldId id="280" r:id="rId21"/>
    <p:sldId id="276" r:id="rId22"/>
    <p:sldId id="279" r:id="rId23"/>
    <p:sldId id="278" r:id="rId24"/>
    <p:sldId id="281" r:id="rId25"/>
    <p:sldId id="282" r:id="rId26"/>
    <p:sldId id="283" r:id="rId27"/>
    <p:sldId id="284" r:id="rId28"/>
    <p:sldId id="285" r:id="rId29"/>
    <p:sldId id="286" r:id="rId30"/>
    <p:sldId id="287" r:id="rId31"/>
    <p:sldId id="289" r:id="rId32"/>
    <p:sldId id="290" r:id="rId33"/>
    <p:sldId id="291" r:id="rId34"/>
    <p:sldId id="292" r:id="rId3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C5C62F-7347-2712-CF75-D81279AC39E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699D1F4-7CF4-4AE0-3762-CB5E646A7E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1330D19-37AB-31FD-D8CB-EC32F9CF779D}"/>
              </a:ext>
            </a:extLst>
          </p:cNvPr>
          <p:cNvSpPr>
            <a:spLocks noGrp="1"/>
          </p:cNvSpPr>
          <p:nvPr>
            <p:ph type="dt" sz="half" idx="10"/>
          </p:nvPr>
        </p:nvSpPr>
        <p:spPr/>
        <p:txBody>
          <a:bodyPr/>
          <a:lstStyle/>
          <a:p>
            <a:fld id="{302773EF-1160-4D3D-9B5B-4DE52795C9B8}" type="datetimeFigureOut">
              <a:rPr lang="zh-CN" altLang="en-US" smtClean="0"/>
              <a:t>2024/12/10</a:t>
            </a:fld>
            <a:endParaRPr lang="zh-CN" altLang="en-US"/>
          </a:p>
        </p:txBody>
      </p:sp>
      <p:sp>
        <p:nvSpPr>
          <p:cNvPr id="5" name="页脚占位符 4">
            <a:extLst>
              <a:ext uri="{FF2B5EF4-FFF2-40B4-BE49-F238E27FC236}">
                <a16:creationId xmlns:a16="http://schemas.microsoft.com/office/drawing/2014/main" id="{EAC7F17B-FBC2-8610-5C11-ECB14754F51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5292E0C-A401-1E92-827E-E47B11924831}"/>
              </a:ext>
            </a:extLst>
          </p:cNvPr>
          <p:cNvSpPr>
            <a:spLocks noGrp="1"/>
          </p:cNvSpPr>
          <p:nvPr>
            <p:ph type="sldNum" sz="quarter" idx="12"/>
          </p:nvPr>
        </p:nvSpPr>
        <p:spPr/>
        <p:txBody>
          <a:body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216487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B3EDE0-B2AC-C436-02D1-598800C23A6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225E1FE-3373-0ED5-0EFF-207FC6ABA0E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23A638A-F72D-DF03-1E2E-4E5B0DE13ACE}"/>
              </a:ext>
            </a:extLst>
          </p:cNvPr>
          <p:cNvSpPr>
            <a:spLocks noGrp="1"/>
          </p:cNvSpPr>
          <p:nvPr>
            <p:ph type="dt" sz="half" idx="10"/>
          </p:nvPr>
        </p:nvSpPr>
        <p:spPr/>
        <p:txBody>
          <a:bodyPr/>
          <a:lstStyle/>
          <a:p>
            <a:fld id="{302773EF-1160-4D3D-9B5B-4DE52795C9B8}" type="datetimeFigureOut">
              <a:rPr lang="zh-CN" altLang="en-US" smtClean="0"/>
              <a:t>2024/12/10</a:t>
            </a:fld>
            <a:endParaRPr lang="zh-CN" altLang="en-US"/>
          </a:p>
        </p:txBody>
      </p:sp>
      <p:sp>
        <p:nvSpPr>
          <p:cNvPr id="5" name="页脚占位符 4">
            <a:extLst>
              <a:ext uri="{FF2B5EF4-FFF2-40B4-BE49-F238E27FC236}">
                <a16:creationId xmlns:a16="http://schemas.microsoft.com/office/drawing/2014/main" id="{70291701-D603-66C3-E9AB-D02149E6BAB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126B215-0600-2F36-D91A-A957CCED4099}"/>
              </a:ext>
            </a:extLst>
          </p:cNvPr>
          <p:cNvSpPr>
            <a:spLocks noGrp="1"/>
          </p:cNvSpPr>
          <p:nvPr>
            <p:ph type="sldNum" sz="quarter" idx="12"/>
          </p:nvPr>
        </p:nvSpPr>
        <p:spPr/>
        <p:txBody>
          <a:body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2178101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D3C8873-E5C3-B50C-07CF-E28E38AE917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F61EE5B-9EB2-B39D-EFD7-6EBEB03786B2}"/>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3305D39-C997-DDAC-7C75-C03AE325A6E6}"/>
              </a:ext>
            </a:extLst>
          </p:cNvPr>
          <p:cNvSpPr>
            <a:spLocks noGrp="1"/>
          </p:cNvSpPr>
          <p:nvPr>
            <p:ph type="dt" sz="half" idx="10"/>
          </p:nvPr>
        </p:nvSpPr>
        <p:spPr/>
        <p:txBody>
          <a:bodyPr/>
          <a:lstStyle/>
          <a:p>
            <a:fld id="{302773EF-1160-4D3D-9B5B-4DE52795C9B8}" type="datetimeFigureOut">
              <a:rPr lang="zh-CN" altLang="en-US" smtClean="0"/>
              <a:t>2024/12/10</a:t>
            </a:fld>
            <a:endParaRPr lang="zh-CN" altLang="en-US"/>
          </a:p>
        </p:txBody>
      </p:sp>
      <p:sp>
        <p:nvSpPr>
          <p:cNvPr id="5" name="页脚占位符 4">
            <a:extLst>
              <a:ext uri="{FF2B5EF4-FFF2-40B4-BE49-F238E27FC236}">
                <a16:creationId xmlns:a16="http://schemas.microsoft.com/office/drawing/2014/main" id="{C509E410-B3E2-BEE7-19BF-CBD5C2499F4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10FEDB9-2C13-7979-16E5-70DDE46DEE63}"/>
              </a:ext>
            </a:extLst>
          </p:cNvPr>
          <p:cNvSpPr>
            <a:spLocks noGrp="1"/>
          </p:cNvSpPr>
          <p:nvPr>
            <p:ph type="sldNum" sz="quarter" idx="12"/>
          </p:nvPr>
        </p:nvSpPr>
        <p:spPr/>
        <p:txBody>
          <a:body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1972335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8CDE4F-6C6A-3D0B-1CCA-A3C4BBF7C86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70CCDB9-C758-AF94-CCA4-51F5A55C3C4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C635C37-62C8-88A9-0A22-8241C5D73239}"/>
              </a:ext>
            </a:extLst>
          </p:cNvPr>
          <p:cNvSpPr>
            <a:spLocks noGrp="1"/>
          </p:cNvSpPr>
          <p:nvPr>
            <p:ph type="dt" sz="half" idx="10"/>
          </p:nvPr>
        </p:nvSpPr>
        <p:spPr/>
        <p:txBody>
          <a:bodyPr/>
          <a:lstStyle/>
          <a:p>
            <a:fld id="{302773EF-1160-4D3D-9B5B-4DE52795C9B8}" type="datetimeFigureOut">
              <a:rPr lang="zh-CN" altLang="en-US" smtClean="0"/>
              <a:t>2024/12/10</a:t>
            </a:fld>
            <a:endParaRPr lang="zh-CN" altLang="en-US"/>
          </a:p>
        </p:txBody>
      </p:sp>
      <p:sp>
        <p:nvSpPr>
          <p:cNvPr id="5" name="页脚占位符 4">
            <a:extLst>
              <a:ext uri="{FF2B5EF4-FFF2-40B4-BE49-F238E27FC236}">
                <a16:creationId xmlns:a16="http://schemas.microsoft.com/office/drawing/2014/main" id="{CEB06E50-FC7F-DCB4-8870-C4977DDB7DF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EFA8BF2-7726-F933-6043-CA829F51619D}"/>
              </a:ext>
            </a:extLst>
          </p:cNvPr>
          <p:cNvSpPr>
            <a:spLocks noGrp="1"/>
          </p:cNvSpPr>
          <p:nvPr>
            <p:ph type="sldNum" sz="quarter" idx="12"/>
          </p:nvPr>
        </p:nvSpPr>
        <p:spPr/>
        <p:txBody>
          <a:body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11731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17A8AC-A503-B1E7-6FAE-130C997A7898}"/>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CF78B4A-B16F-834F-208D-CF776B5BD1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24AD0A1-DA6C-3E53-4406-8203464350AF}"/>
              </a:ext>
            </a:extLst>
          </p:cNvPr>
          <p:cNvSpPr>
            <a:spLocks noGrp="1"/>
          </p:cNvSpPr>
          <p:nvPr>
            <p:ph type="dt" sz="half" idx="10"/>
          </p:nvPr>
        </p:nvSpPr>
        <p:spPr/>
        <p:txBody>
          <a:bodyPr/>
          <a:lstStyle/>
          <a:p>
            <a:fld id="{302773EF-1160-4D3D-9B5B-4DE52795C9B8}" type="datetimeFigureOut">
              <a:rPr lang="zh-CN" altLang="en-US" smtClean="0"/>
              <a:t>2024/12/10</a:t>
            </a:fld>
            <a:endParaRPr lang="zh-CN" altLang="en-US"/>
          </a:p>
        </p:txBody>
      </p:sp>
      <p:sp>
        <p:nvSpPr>
          <p:cNvPr id="5" name="页脚占位符 4">
            <a:extLst>
              <a:ext uri="{FF2B5EF4-FFF2-40B4-BE49-F238E27FC236}">
                <a16:creationId xmlns:a16="http://schemas.microsoft.com/office/drawing/2014/main" id="{40FC2BAA-8B07-0B82-5666-00531BE8DA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76F31A4-9FA6-3F0A-3F17-5E6C2E40863F}"/>
              </a:ext>
            </a:extLst>
          </p:cNvPr>
          <p:cNvSpPr>
            <a:spLocks noGrp="1"/>
          </p:cNvSpPr>
          <p:nvPr>
            <p:ph type="sldNum" sz="quarter" idx="12"/>
          </p:nvPr>
        </p:nvSpPr>
        <p:spPr/>
        <p:txBody>
          <a:body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3994216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2A229B-47C6-B752-70DC-B174BBECBB2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472B8F8-62D2-305B-580B-7E32F8057AC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092553B-9706-8657-9629-BAB09B52A44C}"/>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327EBAE-5D84-48F0-E5FB-DC9222436B0A}"/>
              </a:ext>
            </a:extLst>
          </p:cNvPr>
          <p:cNvSpPr>
            <a:spLocks noGrp="1"/>
          </p:cNvSpPr>
          <p:nvPr>
            <p:ph type="dt" sz="half" idx="10"/>
          </p:nvPr>
        </p:nvSpPr>
        <p:spPr/>
        <p:txBody>
          <a:bodyPr/>
          <a:lstStyle/>
          <a:p>
            <a:fld id="{302773EF-1160-4D3D-9B5B-4DE52795C9B8}" type="datetimeFigureOut">
              <a:rPr lang="zh-CN" altLang="en-US" smtClean="0"/>
              <a:t>2024/12/10</a:t>
            </a:fld>
            <a:endParaRPr lang="zh-CN" altLang="en-US"/>
          </a:p>
        </p:txBody>
      </p:sp>
      <p:sp>
        <p:nvSpPr>
          <p:cNvPr id="6" name="页脚占位符 5">
            <a:extLst>
              <a:ext uri="{FF2B5EF4-FFF2-40B4-BE49-F238E27FC236}">
                <a16:creationId xmlns:a16="http://schemas.microsoft.com/office/drawing/2014/main" id="{635CF318-FABD-4409-FC13-9E321FF0FDD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3F6620E-82AA-7083-A497-C16D663E8516}"/>
              </a:ext>
            </a:extLst>
          </p:cNvPr>
          <p:cNvSpPr>
            <a:spLocks noGrp="1"/>
          </p:cNvSpPr>
          <p:nvPr>
            <p:ph type="sldNum" sz="quarter" idx="12"/>
          </p:nvPr>
        </p:nvSpPr>
        <p:spPr/>
        <p:txBody>
          <a:body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2983969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0E3B8A-9900-FA7E-21DE-4C38B2D06A9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2E334DB-0B64-665D-66DF-A8C3E8292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BD60449-857B-ABB7-48D5-A0170A3EBE5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FB39B734-40FA-F59E-5D1D-F3C15051D9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8AD1387-39DC-61D4-611D-2E167582EC0A}"/>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F373DC6-E3E1-5ACB-535F-DE67A7583716}"/>
              </a:ext>
            </a:extLst>
          </p:cNvPr>
          <p:cNvSpPr>
            <a:spLocks noGrp="1"/>
          </p:cNvSpPr>
          <p:nvPr>
            <p:ph type="dt" sz="half" idx="10"/>
          </p:nvPr>
        </p:nvSpPr>
        <p:spPr/>
        <p:txBody>
          <a:bodyPr/>
          <a:lstStyle/>
          <a:p>
            <a:fld id="{302773EF-1160-4D3D-9B5B-4DE52795C9B8}" type="datetimeFigureOut">
              <a:rPr lang="zh-CN" altLang="en-US" smtClean="0"/>
              <a:t>2024/12/10</a:t>
            </a:fld>
            <a:endParaRPr lang="zh-CN" altLang="en-US"/>
          </a:p>
        </p:txBody>
      </p:sp>
      <p:sp>
        <p:nvSpPr>
          <p:cNvPr id="8" name="页脚占位符 7">
            <a:extLst>
              <a:ext uri="{FF2B5EF4-FFF2-40B4-BE49-F238E27FC236}">
                <a16:creationId xmlns:a16="http://schemas.microsoft.com/office/drawing/2014/main" id="{3976AC42-3B82-5880-908A-0E0AF46B2E65}"/>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3ACEF85D-485C-B9CE-2F9D-E565E11178AB}"/>
              </a:ext>
            </a:extLst>
          </p:cNvPr>
          <p:cNvSpPr>
            <a:spLocks noGrp="1"/>
          </p:cNvSpPr>
          <p:nvPr>
            <p:ph type="sldNum" sz="quarter" idx="12"/>
          </p:nvPr>
        </p:nvSpPr>
        <p:spPr/>
        <p:txBody>
          <a:body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2845424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22FFF2-1117-D1A7-D6A4-0C15DB23F6E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7DFE7DF-3CBD-5123-4BB3-CC5FD68C7B7F}"/>
              </a:ext>
            </a:extLst>
          </p:cNvPr>
          <p:cNvSpPr>
            <a:spLocks noGrp="1"/>
          </p:cNvSpPr>
          <p:nvPr>
            <p:ph type="dt" sz="half" idx="10"/>
          </p:nvPr>
        </p:nvSpPr>
        <p:spPr/>
        <p:txBody>
          <a:bodyPr/>
          <a:lstStyle/>
          <a:p>
            <a:fld id="{302773EF-1160-4D3D-9B5B-4DE52795C9B8}" type="datetimeFigureOut">
              <a:rPr lang="zh-CN" altLang="en-US" smtClean="0"/>
              <a:t>2024/12/10</a:t>
            </a:fld>
            <a:endParaRPr lang="zh-CN" altLang="en-US"/>
          </a:p>
        </p:txBody>
      </p:sp>
      <p:sp>
        <p:nvSpPr>
          <p:cNvPr id="4" name="页脚占位符 3">
            <a:extLst>
              <a:ext uri="{FF2B5EF4-FFF2-40B4-BE49-F238E27FC236}">
                <a16:creationId xmlns:a16="http://schemas.microsoft.com/office/drawing/2014/main" id="{B26E78DD-4F77-EBE0-B141-1D42CC16379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C7BA2FD5-0BF0-6CF5-C1D7-B3A4BE28E1A2}"/>
              </a:ext>
            </a:extLst>
          </p:cNvPr>
          <p:cNvSpPr>
            <a:spLocks noGrp="1"/>
          </p:cNvSpPr>
          <p:nvPr>
            <p:ph type="sldNum" sz="quarter" idx="12"/>
          </p:nvPr>
        </p:nvSpPr>
        <p:spPr/>
        <p:txBody>
          <a:body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579305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A8DEEED-950C-575C-A0BF-515B70E53B59}"/>
              </a:ext>
            </a:extLst>
          </p:cNvPr>
          <p:cNvSpPr>
            <a:spLocks noGrp="1"/>
          </p:cNvSpPr>
          <p:nvPr>
            <p:ph type="dt" sz="half" idx="10"/>
          </p:nvPr>
        </p:nvSpPr>
        <p:spPr/>
        <p:txBody>
          <a:bodyPr/>
          <a:lstStyle/>
          <a:p>
            <a:fld id="{302773EF-1160-4D3D-9B5B-4DE52795C9B8}" type="datetimeFigureOut">
              <a:rPr lang="zh-CN" altLang="en-US" smtClean="0"/>
              <a:t>2024/12/10</a:t>
            </a:fld>
            <a:endParaRPr lang="zh-CN" altLang="en-US"/>
          </a:p>
        </p:txBody>
      </p:sp>
      <p:sp>
        <p:nvSpPr>
          <p:cNvPr id="3" name="页脚占位符 2">
            <a:extLst>
              <a:ext uri="{FF2B5EF4-FFF2-40B4-BE49-F238E27FC236}">
                <a16:creationId xmlns:a16="http://schemas.microsoft.com/office/drawing/2014/main" id="{030E0E4D-9615-36DD-6F05-F45E2789E33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7800868-215F-839A-4C48-EAC7BB9004C6}"/>
              </a:ext>
            </a:extLst>
          </p:cNvPr>
          <p:cNvSpPr>
            <a:spLocks noGrp="1"/>
          </p:cNvSpPr>
          <p:nvPr>
            <p:ph type="sldNum" sz="quarter" idx="12"/>
          </p:nvPr>
        </p:nvSpPr>
        <p:spPr/>
        <p:txBody>
          <a:body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1298999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063246-D633-63CE-E6B2-EBC6C340708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EC37CBB-68F0-5EBF-E1AF-700F946A68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416CA10-8735-7E5E-0CE8-D9992581BF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1F0C5CA-5BA2-4C9C-801E-5D3FCBAD0643}"/>
              </a:ext>
            </a:extLst>
          </p:cNvPr>
          <p:cNvSpPr>
            <a:spLocks noGrp="1"/>
          </p:cNvSpPr>
          <p:nvPr>
            <p:ph type="dt" sz="half" idx="10"/>
          </p:nvPr>
        </p:nvSpPr>
        <p:spPr/>
        <p:txBody>
          <a:bodyPr/>
          <a:lstStyle/>
          <a:p>
            <a:fld id="{302773EF-1160-4D3D-9B5B-4DE52795C9B8}" type="datetimeFigureOut">
              <a:rPr lang="zh-CN" altLang="en-US" smtClean="0"/>
              <a:t>2024/12/10</a:t>
            </a:fld>
            <a:endParaRPr lang="zh-CN" altLang="en-US"/>
          </a:p>
        </p:txBody>
      </p:sp>
      <p:sp>
        <p:nvSpPr>
          <p:cNvPr id="6" name="页脚占位符 5">
            <a:extLst>
              <a:ext uri="{FF2B5EF4-FFF2-40B4-BE49-F238E27FC236}">
                <a16:creationId xmlns:a16="http://schemas.microsoft.com/office/drawing/2014/main" id="{25054DF2-FA43-8DB0-6609-7CF4A6098BF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97C195D-1EA9-486F-808A-81E1BD902E14}"/>
              </a:ext>
            </a:extLst>
          </p:cNvPr>
          <p:cNvSpPr>
            <a:spLocks noGrp="1"/>
          </p:cNvSpPr>
          <p:nvPr>
            <p:ph type="sldNum" sz="quarter" idx="12"/>
          </p:nvPr>
        </p:nvSpPr>
        <p:spPr/>
        <p:txBody>
          <a:body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2444884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42573A-CEAD-C2E0-23C3-6B1A5D7D1C9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4E6BCBD-F66C-10C7-9738-7366DB90C8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89595C9-3D72-B746-F3A4-F4A4DA4CE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239384D-A9B7-002E-8AD2-01BE84CFB37D}"/>
              </a:ext>
            </a:extLst>
          </p:cNvPr>
          <p:cNvSpPr>
            <a:spLocks noGrp="1"/>
          </p:cNvSpPr>
          <p:nvPr>
            <p:ph type="dt" sz="half" idx="10"/>
          </p:nvPr>
        </p:nvSpPr>
        <p:spPr/>
        <p:txBody>
          <a:bodyPr/>
          <a:lstStyle/>
          <a:p>
            <a:fld id="{302773EF-1160-4D3D-9B5B-4DE52795C9B8}" type="datetimeFigureOut">
              <a:rPr lang="zh-CN" altLang="en-US" smtClean="0"/>
              <a:t>2024/12/10</a:t>
            </a:fld>
            <a:endParaRPr lang="zh-CN" altLang="en-US"/>
          </a:p>
        </p:txBody>
      </p:sp>
      <p:sp>
        <p:nvSpPr>
          <p:cNvPr id="6" name="页脚占位符 5">
            <a:extLst>
              <a:ext uri="{FF2B5EF4-FFF2-40B4-BE49-F238E27FC236}">
                <a16:creationId xmlns:a16="http://schemas.microsoft.com/office/drawing/2014/main" id="{A924D315-E4A4-2A47-822F-F8DC2621A2C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9EDC3E7-6E22-66EA-6433-6D1D6CFAB13D}"/>
              </a:ext>
            </a:extLst>
          </p:cNvPr>
          <p:cNvSpPr>
            <a:spLocks noGrp="1"/>
          </p:cNvSpPr>
          <p:nvPr>
            <p:ph type="sldNum" sz="quarter" idx="12"/>
          </p:nvPr>
        </p:nvSpPr>
        <p:spPr/>
        <p:txBody>
          <a:body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3905257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11AF307-2E66-C329-D334-996973DB5D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2CBCCBA-C1A1-A2ED-4914-B290B11D08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71A08D8-278F-BD15-4DEC-12709C6CBD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2773EF-1160-4D3D-9B5B-4DE52795C9B8}" type="datetimeFigureOut">
              <a:rPr lang="zh-CN" altLang="en-US" smtClean="0"/>
              <a:t>2024/12/10</a:t>
            </a:fld>
            <a:endParaRPr lang="zh-CN" altLang="en-US"/>
          </a:p>
        </p:txBody>
      </p:sp>
      <p:sp>
        <p:nvSpPr>
          <p:cNvPr id="5" name="页脚占位符 4">
            <a:extLst>
              <a:ext uri="{FF2B5EF4-FFF2-40B4-BE49-F238E27FC236}">
                <a16:creationId xmlns:a16="http://schemas.microsoft.com/office/drawing/2014/main" id="{3F37655F-353E-0018-98EA-74395FC3EF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11ADC30-568C-E805-D65D-EEDD16090E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58BD12-5BDC-45BC-A968-E96F588E14BB}" type="slidenum">
              <a:rPr lang="zh-CN" altLang="en-US" smtClean="0"/>
              <a:t>‹#›</a:t>
            </a:fld>
            <a:endParaRPr lang="zh-CN" altLang="en-US"/>
          </a:p>
        </p:txBody>
      </p:sp>
    </p:spTree>
    <p:extLst>
      <p:ext uri="{BB962C8B-B14F-4D97-AF65-F5344CB8AC3E}">
        <p14:creationId xmlns:p14="http://schemas.microsoft.com/office/powerpoint/2010/main" val="4107784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a:extLst>
              <a:ext uri="{FF2B5EF4-FFF2-40B4-BE49-F238E27FC236}">
                <a16:creationId xmlns:a16="http://schemas.microsoft.com/office/drawing/2014/main" id="{91236742-DCE9-1E39-98A5-2DD753628FED}"/>
              </a:ext>
            </a:extLst>
          </p:cNvPr>
          <p:cNvSpPr>
            <a:spLocks noGrp="1"/>
          </p:cNvSpPr>
          <p:nvPr>
            <p:ph type="subTitle" idx="1"/>
          </p:nvPr>
        </p:nvSpPr>
        <p:spPr>
          <a:xfrm>
            <a:off x="1524000" y="4079875"/>
            <a:ext cx="9144000" cy="1655762"/>
          </a:xfrm>
        </p:spPr>
        <p:txBody>
          <a:bodyPr/>
          <a:lstStyle/>
          <a:p>
            <a:r>
              <a:rPr lang="en-US" altLang="zh-CN" b="1" i="0" dirty="0">
                <a:solidFill>
                  <a:srgbClr val="666666"/>
                </a:solidFill>
                <a:effectLst/>
                <a:latin typeface="Lato Extended"/>
              </a:rPr>
              <a:t>CPE 602-A</a:t>
            </a:r>
          </a:p>
          <a:p>
            <a:r>
              <a:rPr lang="en-US" altLang="zh-CN" b="1" dirty="0">
                <a:solidFill>
                  <a:srgbClr val="666666"/>
                </a:solidFill>
                <a:latin typeface="Lato Extended"/>
              </a:rPr>
              <a:t>Final Project #Cryptography</a:t>
            </a:r>
            <a:endParaRPr lang="en-US" altLang="zh-CN" b="1" i="0" dirty="0">
              <a:solidFill>
                <a:srgbClr val="666666"/>
              </a:solidFill>
              <a:effectLst/>
              <a:latin typeface="Lato Extended"/>
            </a:endParaRPr>
          </a:p>
          <a:p>
            <a:r>
              <a:rPr lang="en-US" altLang="zh-CN" dirty="0" err="1"/>
              <a:t>Longzhao</a:t>
            </a:r>
            <a:r>
              <a:rPr lang="en-US" altLang="zh-CN" dirty="0"/>
              <a:t> Gong</a:t>
            </a:r>
          </a:p>
          <a:p>
            <a:endParaRPr lang="zh-CN" altLang="en-US" dirty="0"/>
          </a:p>
        </p:txBody>
      </p:sp>
      <p:pic>
        <p:nvPicPr>
          <p:cNvPr id="1026" name="Picture 2" descr="Multiparty Computation (MPC) for Agile and Secure Enterprise Key Management">
            <a:extLst>
              <a:ext uri="{FF2B5EF4-FFF2-40B4-BE49-F238E27FC236}">
                <a16:creationId xmlns:a16="http://schemas.microsoft.com/office/drawing/2014/main" id="{4E091B9E-0C19-3705-7D4D-0A25EDD57FB9}"/>
              </a:ext>
            </a:extLst>
          </p:cNvPr>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8040" t="7397" r="28516" b="2499"/>
          <a:stretch/>
        </p:blipFill>
        <p:spPr bwMode="auto">
          <a:xfrm>
            <a:off x="199" y="2946401"/>
            <a:ext cx="1809927" cy="1961355"/>
          </a:xfrm>
          <a:prstGeom prst="rect">
            <a:avLst/>
          </a:prstGeom>
          <a:noFill/>
          <a:extLst>
            <a:ext uri="{909E8E84-426E-40DD-AFC4-6F175D3DCCD1}">
              <a14:hiddenFill xmlns:a14="http://schemas.microsoft.com/office/drawing/2010/main">
                <a:solidFill>
                  <a:srgbClr val="FFFFFF"/>
                </a:solidFill>
              </a14:hiddenFill>
            </a:ext>
          </a:extLst>
        </p:spPr>
      </p:pic>
      <p:sp>
        <p:nvSpPr>
          <p:cNvPr id="7" name="标题 1">
            <a:extLst>
              <a:ext uri="{FF2B5EF4-FFF2-40B4-BE49-F238E27FC236}">
                <a16:creationId xmlns:a16="http://schemas.microsoft.com/office/drawing/2014/main" id="{29EB26BC-32CE-7ACA-22B6-5DC8EB30BFEC}"/>
              </a:ext>
            </a:extLst>
          </p:cNvPr>
          <p:cNvSpPr txBox="1">
            <a:spLocks/>
          </p:cNvSpPr>
          <p:nvPr/>
        </p:nvSpPr>
        <p:spPr>
          <a:xfrm>
            <a:off x="905163" y="1041400"/>
            <a:ext cx="10381673"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b="1" dirty="0">
                <a:latin typeface="Cambria" panose="02040503050406030204" pitchFamily="18" charset="0"/>
                <a:ea typeface="Cambria" panose="02040503050406030204" pitchFamily="18" charset="0"/>
              </a:rPr>
              <a:t>Secure Multi-Party Machine Learning with Zero-Knowledge Proofs and AES Encryption</a:t>
            </a:r>
            <a:endParaRPr lang="zh-CN" altLang="en-US" b="1" dirty="0">
              <a:latin typeface="Cambria" panose="02040503050406030204" pitchFamily="18" charset="0"/>
            </a:endParaRPr>
          </a:p>
        </p:txBody>
      </p:sp>
      <p:pic>
        <p:nvPicPr>
          <p:cNvPr id="8" name="Picture 2" descr="Multiparty Computation (MPC) for Agile and Secure Enterprise Key Management">
            <a:extLst>
              <a:ext uri="{FF2B5EF4-FFF2-40B4-BE49-F238E27FC236}">
                <a16:creationId xmlns:a16="http://schemas.microsoft.com/office/drawing/2014/main" id="{FAA23001-8DBC-91BA-4511-A5DBDA6ACC4E}"/>
              </a:ext>
            </a:extLst>
          </p:cNvPr>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8040" t="7397" r="28516" b="2499"/>
          <a:stretch/>
        </p:blipFill>
        <p:spPr bwMode="auto">
          <a:xfrm>
            <a:off x="10381872" y="2946400"/>
            <a:ext cx="1809927" cy="1961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7990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6055C-5EC0-9D52-DF55-BF383AECA10F}"/>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840C254B-00E4-9FF6-2E8E-1E16D3A5D558}"/>
              </a:ext>
            </a:extLst>
          </p:cNvPr>
          <p:cNvSpPr>
            <a:spLocks noGrp="1"/>
          </p:cNvSpPr>
          <p:nvPr>
            <p:ph type="title"/>
          </p:nvPr>
        </p:nvSpPr>
        <p:spPr/>
        <p:txBody>
          <a:bodyPr/>
          <a:lstStyle/>
          <a:p>
            <a:r>
              <a:rPr lang="en-US" altLang="zh-CN" dirty="0"/>
              <a:t>Reference</a:t>
            </a:r>
            <a:endParaRPr lang="zh-CN" altLang="en-US" dirty="0"/>
          </a:p>
        </p:txBody>
      </p:sp>
      <p:sp>
        <p:nvSpPr>
          <p:cNvPr id="3" name="内容占位符 2">
            <a:extLst>
              <a:ext uri="{FF2B5EF4-FFF2-40B4-BE49-F238E27FC236}">
                <a16:creationId xmlns:a16="http://schemas.microsoft.com/office/drawing/2014/main" id="{A1F34CFA-E6EC-28C2-28B3-488E9C7B98BF}"/>
              </a:ext>
            </a:extLst>
          </p:cNvPr>
          <p:cNvSpPr>
            <a:spLocks noGrp="1"/>
          </p:cNvSpPr>
          <p:nvPr>
            <p:ph idx="1"/>
          </p:nvPr>
        </p:nvSpPr>
        <p:spPr/>
        <p:txBody>
          <a:bodyPr>
            <a:normAutofit/>
          </a:bodyPr>
          <a:lstStyle/>
          <a:p>
            <a:pPr marL="0" indent="0">
              <a:buNone/>
            </a:pPr>
            <a:r>
              <a:rPr lang="en-US" altLang="zh-CN" b="1" dirty="0"/>
              <a:t>5. Technical Details</a:t>
            </a:r>
          </a:p>
          <a:p>
            <a:pPr>
              <a:buFont typeface="Arial" panose="020B0604020202020204" pitchFamily="34" charset="0"/>
              <a:buChar char="•"/>
            </a:pPr>
            <a:r>
              <a:rPr lang="en-US" altLang="zh-CN" dirty="0"/>
              <a:t>Formal definitions of </a:t>
            </a:r>
            <a:r>
              <a:rPr lang="en-US" altLang="zh-CN" b="1" dirty="0"/>
              <a:t>semi-honest</a:t>
            </a:r>
            <a:r>
              <a:rPr lang="en-US" altLang="zh-CN" dirty="0"/>
              <a:t> and </a:t>
            </a:r>
            <a:r>
              <a:rPr lang="en-US" altLang="zh-CN" b="1" dirty="0"/>
              <a:t>malicious adversaries</a:t>
            </a:r>
            <a:r>
              <a:rPr lang="en-US" altLang="zh-CN" dirty="0"/>
              <a:t> are provided.</a:t>
            </a:r>
          </a:p>
          <a:p>
            <a:pPr>
              <a:buFont typeface="Arial" panose="020B0604020202020204" pitchFamily="34" charset="0"/>
              <a:buChar char="•"/>
            </a:pPr>
            <a:r>
              <a:rPr lang="en-US" altLang="zh-CN" dirty="0"/>
              <a:t>Demonstrates feasibility results under different settings:</a:t>
            </a:r>
          </a:p>
          <a:p>
            <a:pPr marL="742950" lvl="1" indent="-285750">
              <a:buFont typeface="Arial" panose="020B0604020202020204" pitchFamily="34" charset="0"/>
              <a:buChar char="•"/>
            </a:pPr>
            <a:r>
              <a:rPr lang="en-US" altLang="zh-CN" dirty="0"/>
              <a:t>When less than one-third of participants are corrupted.</a:t>
            </a:r>
          </a:p>
          <a:p>
            <a:pPr marL="742950" lvl="1" indent="-285750">
              <a:buFont typeface="Arial" panose="020B0604020202020204" pitchFamily="34" charset="0"/>
              <a:buChar char="•"/>
            </a:pPr>
            <a:r>
              <a:rPr lang="en-US" altLang="zh-CN" dirty="0"/>
              <a:t>When up to half of the participants are corrupted.</a:t>
            </a:r>
          </a:p>
          <a:p>
            <a:pPr>
              <a:buFont typeface="Arial" panose="020B0604020202020204" pitchFamily="34" charset="0"/>
              <a:buChar char="•"/>
            </a:pPr>
            <a:r>
              <a:rPr lang="en-US" altLang="zh-CN" dirty="0"/>
              <a:t>Explores foundational building blocks like Oblivious Transfer and secure encryption techniques.</a:t>
            </a:r>
          </a:p>
          <a:p>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CC648A4B-900C-6BBC-71F1-7760EF586C31}"/>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914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03EA8-8BBF-65F7-8B08-C930F950974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A4612BB9-E647-5E16-5240-9B7141B58B20}"/>
              </a:ext>
            </a:extLst>
          </p:cNvPr>
          <p:cNvSpPr>
            <a:spLocks noGrp="1"/>
          </p:cNvSpPr>
          <p:nvPr>
            <p:ph type="title"/>
          </p:nvPr>
        </p:nvSpPr>
        <p:spPr/>
        <p:txBody>
          <a:bodyPr>
            <a:normAutofit/>
          </a:bodyPr>
          <a:lstStyle/>
          <a:p>
            <a:r>
              <a:rPr lang="en-US" altLang="zh-CN" dirty="0"/>
              <a:t>Reference </a:t>
            </a:r>
            <a:br>
              <a:rPr lang="en-US" altLang="zh-CN" dirty="0"/>
            </a:br>
            <a:r>
              <a:rPr lang="en-US" altLang="zh-CN" sz="2000" dirty="0"/>
              <a:t>@Secure Multiparty Computation (SMC) from the paper</a:t>
            </a:r>
            <a:endParaRPr lang="zh-CN" altLang="en-US" dirty="0"/>
          </a:p>
        </p:txBody>
      </p:sp>
      <p:sp>
        <p:nvSpPr>
          <p:cNvPr id="3" name="内容占位符 2">
            <a:extLst>
              <a:ext uri="{FF2B5EF4-FFF2-40B4-BE49-F238E27FC236}">
                <a16:creationId xmlns:a16="http://schemas.microsoft.com/office/drawing/2014/main" id="{BDD37141-9DFD-D085-1BDF-F9FF982E7627}"/>
              </a:ext>
            </a:extLst>
          </p:cNvPr>
          <p:cNvSpPr>
            <a:spLocks noGrp="1"/>
          </p:cNvSpPr>
          <p:nvPr>
            <p:ph idx="1"/>
          </p:nvPr>
        </p:nvSpPr>
        <p:spPr/>
        <p:txBody>
          <a:bodyPr>
            <a:normAutofit fontScale="77500" lnSpcReduction="20000"/>
          </a:bodyPr>
          <a:lstStyle/>
          <a:p>
            <a:pPr marL="0" indent="0">
              <a:buNone/>
            </a:pPr>
            <a:r>
              <a:rPr lang="en-US" altLang="zh-CN" b="1" dirty="0"/>
              <a:t>Chapter 2: Secure Multiparty Computation – Background and Definitions</a:t>
            </a:r>
          </a:p>
          <a:p>
            <a:r>
              <a:rPr lang="en-US" altLang="zh-CN" dirty="0"/>
              <a:t>In Chapter 2, the authors focus on the foundational concepts and theoretical framework of Secure Multiparty Computation. They first define the core objectives of SMC, including Privacy, Correctness, Independence of Inputs, Fairness, and Guaranteed Output Delivery. The authors introduce the Ideal/Real Simulation Paradigm as a benchmark for evaluating protocol security, asserting that protocols in the real world must be equivalent in security to an ideal world scenario where a trusted third party exists.</a:t>
            </a:r>
          </a:p>
          <a:p>
            <a:r>
              <a:rPr lang="en-US" altLang="zh-CN" dirty="0"/>
              <a:t>They also differentiate between various adversary models, such as Static Corruption, Adaptive Corruption, and Proactive Corruption, while discussing adversary behaviors like Semi-Honest and Malicious adversaries. Through rigorous mathematical definitions, the authors establish precise security properties for SMC.</a:t>
            </a:r>
          </a:p>
          <a:p>
            <a:r>
              <a:rPr lang="en-US" altLang="zh-CN" dirty="0"/>
              <a:t>In their outlook, the authors highlight the need for more general security models to address complex application scenarios and suggest that relaxing certain security definitions could improve protocol efficiency.</a:t>
            </a:r>
          </a:p>
          <a:p>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DC8773B7-6F77-D3C1-B5A6-40B2AE93130E}"/>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239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81F5D-99CF-9314-679A-261B0AF5402A}"/>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03740C6-BF6E-8F96-55F1-36B4755D4092}"/>
              </a:ext>
            </a:extLst>
          </p:cNvPr>
          <p:cNvSpPr>
            <a:spLocks noGrp="1"/>
          </p:cNvSpPr>
          <p:nvPr>
            <p:ph type="title"/>
          </p:nvPr>
        </p:nvSpPr>
        <p:spPr/>
        <p:txBody>
          <a:bodyPr>
            <a:normAutofit/>
          </a:bodyPr>
          <a:lstStyle/>
          <a:p>
            <a:r>
              <a:rPr lang="en-US" altLang="zh-CN" dirty="0"/>
              <a:t>Reference </a:t>
            </a:r>
            <a:br>
              <a:rPr lang="en-US" altLang="zh-CN" dirty="0"/>
            </a:br>
            <a:r>
              <a:rPr lang="en-US" altLang="zh-CN" sz="2000" dirty="0"/>
              <a:t>@Secure Multiparty Computation (SMC) from the paper</a:t>
            </a:r>
            <a:endParaRPr lang="zh-CN" altLang="en-US" dirty="0"/>
          </a:p>
        </p:txBody>
      </p:sp>
      <p:sp>
        <p:nvSpPr>
          <p:cNvPr id="3" name="内容占位符 2">
            <a:extLst>
              <a:ext uri="{FF2B5EF4-FFF2-40B4-BE49-F238E27FC236}">
                <a16:creationId xmlns:a16="http://schemas.microsoft.com/office/drawing/2014/main" id="{EB97C300-AA47-E93A-4584-B208295247B7}"/>
              </a:ext>
            </a:extLst>
          </p:cNvPr>
          <p:cNvSpPr>
            <a:spLocks noGrp="1"/>
          </p:cNvSpPr>
          <p:nvPr>
            <p:ph idx="1"/>
          </p:nvPr>
        </p:nvSpPr>
        <p:spPr/>
        <p:txBody>
          <a:bodyPr>
            <a:normAutofit fontScale="92500" lnSpcReduction="20000"/>
          </a:bodyPr>
          <a:lstStyle/>
          <a:p>
            <a:pPr marL="0" indent="0">
              <a:buNone/>
            </a:pPr>
            <a:r>
              <a:rPr lang="en-US" altLang="zh-CN" b="1" dirty="0"/>
              <a:t>Chapter 3: Secure Multiparty Computation – Constructions</a:t>
            </a:r>
          </a:p>
          <a:p>
            <a:r>
              <a:rPr lang="en-US" altLang="zh-CN" dirty="0"/>
              <a:t>Chapter 3 delves into the core building blocks of SMC protocols, including Oblivious Transfer (OT) and Homomorphic Encryption. The authors explain the functionality of 1-out-of-2 OT, where a receiver selects one of two inputs from the sender without revealing their choice, and analyze its implementation and security guarantees. To enhance resistance against malicious adversaries, they introduce Zero-Knowledge Proofs to verify the behavior of protocol participants.</a:t>
            </a:r>
          </a:p>
          <a:p>
            <a:r>
              <a:rPr lang="en-US" altLang="zh-CN" dirty="0"/>
              <a:t>Additionally, the authors emphasize the importance of efficiency optimization and propose methods to reduce protocol complexity, such as combining smaller-scale transfer protocols to handle large-scale data processing. This section demonstrates the feasibility of theoretical constructs in practical applications, offering direction for building efficient and secure SMC protocols.</a:t>
            </a:r>
          </a:p>
          <a:p>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306AF8EE-B062-C049-BF87-CB11C5D93E75}"/>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920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D01D5-C1A3-AF1A-9B1E-6D295DF17DB0}"/>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6F9FBC6-3EA2-DC59-878F-80F6C56D14A1}"/>
              </a:ext>
            </a:extLst>
          </p:cNvPr>
          <p:cNvSpPr>
            <a:spLocks noGrp="1"/>
          </p:cNvSpPr>
          <p:nvPr>
            <p:ph type="title"/>
          </p:nvPr>
        </p:nvSpPr>
        <p:spPr/>
        <p:txBody>
          <a:bodyPr>
            <a:normAutofit/>
          </a:bodyPr>
          <a:lstStyle/>
          <a:p>
            <a:r>
              <a:rPr lang="en-US" altLang="zh-CN" dirty="0"/>
              <a:t>Reference </a:t>
            </a:r>
            <a:br>
              <a:rPr lang="en-US" altLang="zh-CN" dirty="0"/>
            </a:br>
            <a:r>
              <a:rPr lang="en-US" altLang="zh-CN" sz="2000" dirty="0"/>
              <a:t>@Secure Multiparty Computation (SMC) from the paper</a:t>
            </a:r>
            <a:endParaRPr lang="zh-CN" altLang="en-US" dirty="0"/>
          </a:p>
        </p:txBody>
      </p:sp>
      <p:sp>
        <p:nvSpPr>
          <p:cNvPr id="3" name="内容占位符 2">
            <a:extLst>
              <a:ext uri="{FF2B5EF4-FFF2-40B4-BE49-F238E27FC236}">
                <a16:creationId xmlns:a16="http://schemas.microsoft.com/office/drawing/2014/main" id="{0B8B9451-4E20-D49E-9AF3-7DD30DF2C22A}"/>
              </a:ext>
            </a:extLst>
          </p:cNvPr>
          <p:cNvSpPr>
            <a:spLocks noGrp="1"/>
          </p:cNvSpPr>
          <p:nvPr>
            <p:ph idx="1"/>
          </p:nvPr>
        </p:nvSpPr>
        <p:spPr/>
        <p:txBody>
          <a:bodyPr>
            <a:normAutofit fontScale="92500" lnSpcReduction="10000"/>
          </a:bodyPr>
          <a:lstStyle/>
          <a:p>
            <a:pPr marL="0" indent="0">
              <a:buNone/>
            </a:pPr>
            <a:r>
              <a:rPr lang="en-US" altLang="zh-CN" b="1" dirty="0"/>
              <a:t>Chapter 4: Common Errors in Privacy-Preserving Data Mining Literature</a:t>
            </a:r>
          </a:p>
          <a:p>
            <a:r>
              <a:rPr lang="en-US" altLang="zh-CN" dirty="0"/>
              <a:t>In Chapter 4, the authors review common mistakes in the literature on privacy-preserving data mining, many of which stem from the misuse of SMC. They note that while SMC provides theoretical guarantees for privacy, its practical implementation often falls short due to a lack of understanding of the underlying security models. For instance, failing to address the distinct needs of Semi-Honest and Malicious adversaries can result in protocols that are vulnerable to attacks.</a:t>
            </a:r>
          </a:p>
          <a:p>
            <a:r>
              <a:rPr lang="en-US" altLang="zh-CN" dirty="0"/>
              <a:t>This analysis not only helps researchers understand the subtleties of SMC but also offers practical guidance for designing more robust protocols.</a:t>
            </a:r>
          </a:p>
          <a:p>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075D9259-BD7D-16B7-8B44-E16B0235F2D1}"/>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930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12462-ECD4-2337-A152-3D4A9A49544A}"/>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A8605E66-D61F-9BBE-4399-9207C6F2D2AD}"/>
              </a:ext>
            </a:extLst>
          </p:cNvPr>
          <p:cNvSpPr>
            <a:spLocks noGrp="1"/>
          </p:cNvSpPr>
          <p:nvPr>
            <p:ph type="title"/>
          </p:nvPr>
        </p:nvSpPr>
        <p:spPr/>
        <p:txBody>
          <a:bodyPr>
            <a:normAutofit/>
          </a:bodyPr>
          <a:lstStyle/>
          <a:p>
            <a:r>
              <a:rPr lang="en-US" altLang="zh-CN" dirty="0"/>
              <a:t>Reference </a:t>
            </a:r>
            <a:br>
              <a:rPr lang="en-US" altLang="zh-CN" dirty="0"/>
            </a:br>
            <a:r>
              <a:rPr lang="en-US" altLang="zh-CN" sz="2000" dirty="0"/>
              <a:t>@Secure Multiparty Computation (SMC) from the paper</a:t>
            </a:r>
            <a:endParaRPr lang="zh-CN" altLang="en-US" dirty="0"/>
          </a:p>
        </p:txBody>
      </p:sp>
      <p:sp>
        <p:nvSpPr>
          <p:cNvPr id="3" name="内容占位符 2">
            <a:extLst>
              <a:ext uri="{FF2B5EF4-FFF2-40B4-BE49-F238E27FC236}">
                <a16:creationId xmlns:a16="http://schemas.microsoft.com/office/drawing/2014/main" id="{E7B7D8F3-AB50-8604-C749-F32BB1F8B48E}"/>
              </a:ext>
            </a:extLst>
          </p:cNvPr>
          <p:cNvSpPr>
            <a:spLocks noGrp="1"/>
          </p:cNvSpPr>
          <p:nvPr>
            <p:ph idx="1"/>
          </p:nvPr>
        </p:nvSpPr>
        <p:spPr/>
        <p:txBody>
          <a:bodyPr>
            <a:normAutofit fontScale="77500" lnSpcReduction="20000"/>
          </a:bodyPr>
          <a:lstStyle/>
          <a:p>
            <a:pPr marL="0" indent="0">
              <a:buNone/>
            </a:pPr>
            <a:r>
              <a:rPr lang="en-US" altLang="zh-CN" b="1" dirty="0"/>
              <a:t>Chapter 5: Applications and Open Problems in Secure Multiparty Computation</a:t>
            </a:r>
          </a:p>
          <a:p>
            <a:r>
              <a:rPr lang="en-US" altLang="zh-CN" dirty="0"/>
              <a:t>In Chapter 5, the authors explore the applications of SMC in privacy-preserving data mining. Using examples from medical research and intelligence analysis, they illustrate how SMC enables collaborative data mining without sharing raw data. They also acknowledge that, despite its theoretical applicability to any distributed computing task, SMC faces challenges related to efficiency and scalability, particularly when processing large datasets.</a:t>
            </a:r>
          </a:p>
          <a:p>
            <a:r>
              <a:rPr lang="en-US" altLang="zh-CN" dirty="0"/>
              <a:t>In their forward-looking discussion, the authors propose future research directions, including the development of more efficient protocols, designing security models for complex multiparty scenarios, and addressing the technical challenges of real-world deployment. They emphasize the importance of interdisciplinary collaboration, suggesting that cryptographers, data mining experts, and policymakers should work together to promote the practical adoption of SMC.</a:t>
            </a:r>
          </a:p>
          <a:p>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8CBAB003-20BB-D8A8-2F14-B8F0CC3FC379}"/>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838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2CE0E-2965-669D-AFAB-73B67BAE385E}"/>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C7A95213-D867-39FF-D9A6-19EA457DF09E}"/>
              </a:ext>
            </a:extLst>
          </p:cNvPr>
          <p:cNvSpPr>
            <a:spLocks noGrp="1"/>
          </p:cNvSpPr>
          <p:nvPr>
            <p:ph type="title"/>
          </p:nvPr>
        </p:nvSpPr>
        <p:spPr/>
        <p:txBody>
          <a:bodyPr/>
          <a:lstStyle/>
          <a:p>
            <a:r>
              <a:rPr lang="en-US" altLang="zh-CN" dirty="0"/>
              <a:t>Contribution</a:t>
            </a:r>
            <a:endParaRPr lang="zh-CN" altLang="en-US" dirty="0"/>
          </a:p>
        </p:txBody>
      </p:sp>
      <p:sp>
        <p:nvSpPr>
          <p:cNvPr id="3" name="内容占位符 2">
            <a:extLst>
              <a:ext uri="{FF2B5EF4-FFF2-40B4-BE49-F238E27FC236}">
                <a16:creationId xmlns:a16="http://schemas.microsoft.com/office/drawing/2014/main" id="{BC2ED717-BF05-8A2A-742E-C565B9E1F4CE}"/>
              </a:ext>
            </a:extLst>
          </p:cNvPr>
          <p:cNvSpPr>
            <a:spLocks noGrp="1"/>
          </p:cNvSpPr>
          <p:nvPr>
            <p:ph idx="1"/>
          </p:nvPr>
        </p:nvSpPr>
        <p:spPr/>
        <p:txBody>
          <a:bodyPr>
            <a:normAutofit fontScale="92500" lnSpcReduction="10000"/>
          </a:bodyPr>
          <a:lstStyle/>
          <a:p>
            <a:r>
              <a:rPr lang="en-US" altLang="zh-CN" dirty="0"/>
              <a:t>While the theoretical foundations and protocols of Secure Multiparty Computation (SMC) laid out by Lindell and Pinkas have demonstrated significant potential in privacy-preserving data mining, their application to real-world machine learning systems often faces challenges such as scalability, computational efficiency, and integration into existing workflows. Addressing these challenges requires bridging the gap between cryptographic frameworks and practical machine learning architectures.</a:t>
            </a:r>
          </a:p>
          <a:p>
            <a:r>
              <a:rPr lang="en-US" altLang="zh-CN" dirty="0"/>
              <a:t>In this project, we focus on a specific real-world scenario: collaborative machine learning in a multi-party setting where sensitive user and item data must remain private. Our work builds upon SMC principles and adapts them to the training of a recommendation system using matrix factorization. The key contributions of our work include:</a:t>
            </a:r>
          </a:p>
          <a:p>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BBD04FB3-A401-6F44-C306-95A5DE54F470}"/>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3487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A84F4-9947-407C-5F40-0A86C2FCC84F}"/>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B3E25B6C-49B5-294A-7094-2FEA4F15F1A9}"/>
              </a:ext>
            </a:extLst>
          </p:cNvPr>
          <p:cNvSpPr>
            <a:spLocks noGrp="1"/>
          </p:cNvSpPr>
          <p:nvPr>
            <p:ph type="title"/>
          </p:nvPr>
        </p:nvSpPr>
        <p:spPr/>
        <p:txBody>
          <a:bodyPr/>
          <a:lstStyle/>
          <a:p>
            <a:r>
              <a:rPr lang="en-US" altLang="zh-CN" dirty="0"/>
              <a:t>Contribution</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824147B3-4895-83E9-FE3C-6551FA2FF482}"/>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59288E56-8029-8F8E-F3E4-3FC8E14F46C5}"/>
              </a:ext>
            </a:extLst>
          </p:cNvPr>
          <p:cNvSpPr>
            <a:spLocks noGrp="1"/>
          </p:cNvSpPr>
          <p:nvPr>
            <p:ph idx="1"/>
          </p:nvPr>
        </p:nvSpPr>
        <p:spPr/>
        <p:txBody>
          <a:bodyPr>
            <a:normAutofit fontScale="70000" lnSpcReduction="20000"/>
          </a:bodyPr>
          <a:lstStyle/>
          <a:p>
            <a:pPr>
              <a:buFont typeface="+mj-lt"/>
              <a:buAutoNum type="arabicPeriod"/>
            </a:pPr>
            <a:r>
              <a:rPr lang="en-US" altLang="zh-CN" b="1" dirty="0"/>
              <a:t>Integration of Manual AES Encryption</a:t>
            </a:r>
            <a:r>
              <a:rPr lang="en-US" altLang="zh-CN" dirty="0"/>
              <a:t>: We implement a lightweight manual AES encryption scheme to securely encode user and item identifiers, ensuring data confidentiality during training.</a:t>
            </a:r>
          </a:p>
          <a:p>
            <a:pPr>
              <a:buFont typeface="+mj-lt"/>
              <a:buAutoNum type="arabicPeriod"/>
            </a:pPr>
            <a:r>
              <a:rPr lang="en-US" altLang="zh-CN" b="1" dirty="0"/>
              <a:t>Secret Sharing and Reconstruction</a:t>
            </a:r>
            <a:r>
              <a:rPr lang="en-US" altLang="zh-CN" dirty="0"/>
              <a:t>: Inspired by SMC protocols, we introduce a secret-sharing mechanism that allows the secure distribution of sensitive data across multiple parties. This ensures that no single party has access to the complete dataset while still enabling collaborative computation.</a:t>
            </a:r>
          </a:p>
          <a:p>
            <a:pPr>
              <a:buFont typeface="+mj-lt"/>
              <a:buAutoNum type="arabicPeriod"/>
            </a:pPr>
            <a:r>
              <a:rPr lang="en-US" altLang="zh-CN" b="1" dirty="0"/>
              <a:t>Zero-Knowledge Proofs (ZKP)</a:t>
            </a:r>
            <a:r>
              <a:rPr lang="en-US" altLang="zh-CN" dirty="0"/>
              <a:t>: To validate the integrity of the secret-sharing mechanism and ensure accurate reconstruction of shared data, we employ ZKP techniques. This adds a layer of trust to the training process without compromising privacy.</a:t>
            </a:r>
          </a:p>
          <a:p>
            <a:pPr>
              <a:buFont typeface="+mj-lt"/>
              <a:buAutoNum type="arabicPeriod"/>
            </a:pPr>
            <a:r>
              <a:rPr lang="en-US" altLang="zh-CN" b="1" dirty="0"/>
              <a:t>Privacy-Preserving Model Training</a:t>
            </a:r>
            <a:r>
              <a:rPr lang="en-US" altLang="zh-CN" dirty="0"/>
              <a:t>: By integrating encryption, secret sharing, and ZKP into the training pipeline, we demonstrate how collaborative machine learning can be achieved while strictly maintaining data privacy.</a:t>
            </a:r>
          </a:p>
          <a:p>
            <a:pPr marL="0" indent="0">
              <a:buNone/>
            </a:pPr>
            <a:r>
              <a:rPr lang="en-US" altLang="zh-CN" dirty="0"/>
              <a:t>Our approach is evaluated using a recommendation system model trained on encrypted data. We show that our framework achieves competitive accuracy while adhering to strict privacy-preservation protocols. This work not only advances the practical application of SMC but also provides a blueprint for privacy-preserving machine learning in other domains.</a:t>
            </a:r>
          </a:p>
          <a:p>
            <a:endParaRPr lang="zh-CN" altLang="en-US" dirty="0"/>
          </a:p>
        </p:txBody>
      </p:sp>
    </p:spTree>
    <p:extLst>
      <p:ext uri="{BB962C8B-B14F-4D97-AF65-F5344CB8AC3E}">
        <p14:creationId xmlns:p14="http://schemas.microsoft.com/office/powerpoint/2010/main" val="2683699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A823F-37C3-4B42-E6AB-ADB4654648F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9045E902-6E39-E06D-12AD-AE5AC9812F1B}"/>
              </a:ext>
            </a:extLst>
          </p:cNvPr>
          <p:cNvSpPr>
            <a:spLocks noGrp="1"/>
          </p:cNvSpPr>
          <p:nvPr>
            <p:ph type="title"/>
          </p:nvPr>
        </p:nvSpPr>
        <p:spPr/>
        <p:txBody>
          <a:bodyPr/>
          <a:lstStyle/>
          <a:p>
            <a:r>
              <a:rPr lang="en-US" altLang="zh-CN" dirty="0"/>
              <a:t>Methodology and Implementation</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DEAADFF2-40EF-E491-4A2F-013BA4CC3E10}"/>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E0EA48F2-E205-B73C-837F-F084A3E169B7}"/>
              </a:ext>
            </a:extLst>
          </p:cNvPr>
          <p:cNvSpPr>
            <a:spLocks noGrp="1"/>
          </p:cNvSpPr>
          <p:nvPr>
            <p:ph idx="1"/>
          </p:nvPr>
        </p:nvSpPr>
        <p:spPr/>
        <p:txBody>
          <a:bodyPr/>
          <a:lstStyle/>
          <a:p>
            <a:r>
              <a:rPr lang="en-US" altLang="zh-CN" dirty="0"/>
              <a:t>Our work combines cryptographic techniques and machine learning models to ensure privacy-preserving data processing and collaborative training. Below, we outline the key steps in our implementation, detailing the algorithms, encryption methods, and model architecture used.</a:t>
            </a:r>
            <a:endParaRPr lang="zh-CN" altLang="en-US" dirty="0"/>
          </a:p>
        </p:txBody>
      </p:sp>
    </p:spTree>
    <p:extLst>
      <p:ext uri="{BB962C8B-B14F-4D97-AF65-F5344CB8AC3E}">
        <p14:creationId xmlns:p14="http://schemas.microsoft.com/office/powerpoint/2010/main" val="3957353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13FFC-7EFC-EAFC-E8D2-F0DCD0418B3E}"/>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F694A333-B8D1-8E7E-5CCE-96D95F8899BB}"/>
              </a:ext>
            </a:extLst>
          </p:cNvPr>
          <p:cNvSpPr>
            <a:spLocks noGrp="1"/>
          </p:cNvSpPr>
          <p:nvPr>
            <p:ph type="title"/>
          </p:nvPr>
        </p:nvSpPr>
        <p:spPr/>
        <p:txBody>
          <a:bodyPr/>
          <a:lstStyle/>
          <a:p>
            <a:r>
              <a:rPr lang="en-US" altLang="zh-CN" dirty="0"/>
              <a:t>Code Workflow</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6B179DFA-9FBF-282D-08CB-08B65603B225}"/>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a:extLst>
              <a:ext uri="{FF2B5EF4-FFF2-40B4-BE49-F238E27FC236}">
                <a16:creationId xmlns:a16="http://schemas.microsoft.com/office/drawing/2014/main" id="{817D19DC-09FB-F1E9-82F6-2346C7D797C5}"/>
              </a:ext>
            </a:extLst>
          </p:cNvPr>
          <p:cNvSpPr>
            <a:spLocks noGrp="1" noChangeArrowheads="1"/>
          </p:cNvSpPr>
          <p:nvPr>
            <p:ph idx="1"/>
          </p:nvPr>
        </p:nvSpPr>
        <p:spPr bwMode="auto">
          <a:xfrm>
            <a:off x="838200" y="1877636"/>
            <a:ext cx="10707255"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Data Preprocessing</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Dataset</a:t>
            </a:r>
            <a:r>
              <a:rPr kumimoji="0" lang="zh-CN" altLang="zh-CN" sz="1800" b="0" i="0" u="none" strike="noStrike" cap="none" normalizeH="0" baseline="0" dirty="0">
                <a:ln>
                  <a:noFill/>
                </a:ln>
                <a:solidFill>
                  <a:schemeClr val="tx1"/>
                </a:solidFill>
                <a:effectLst/>
                <a:latin typeface="Arial" panose="020B0604020202020204" pitchFamily="34" charset="0"/>
              </a:rPr>
              <a:t>: We use the MovieLens dataset, which contains user ratings for various movies. Each data entry includes a user ID, movie ID, and a rating.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Preprocessing</a:t>
            </a:r>
            <a:r>
              <a:rPr kumimoji="0" lang="zh-CN" altLang="zh-CN" sz="1800" b="0" i="0" u="none" strike="noStrike" cap="none" normalizeH="0" baseline="0" dirty="0">
                <a:ln>
                  <a:noFill/>
                </a:ln>
                <a:solidFill>
                  <a:schemeClr val="tx1"/>
                </a:solidFill>
                <a:effectLst/>
                <a:latin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User and movie IDs are label-encoded to ensure numerical representations.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The dataset is split into training and testing sets.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Ratings are normalized to the range [0,1] to aid in model convergence.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Manual AES Encryption</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Purpose</a:t>
            </a:r>
            <a:r>
              <a:rPr kumimoji="0" lang="zh-CN" altLang="zh-CN" sz="1800" b="0" i="0" u="none" strike="noStrike" cap="none" normalizeH="0" baseline="0" dirty="0">
                <a:ln>
                  <a:noFill/>
                </a:ln>
                <a:solidFill>
                  <a:schemeClr val="tx1"/>
                </a:solidFill>
                <a:effectLst/>
                <a:latin typeface="Arial" panose="020B0604020202020204" pitchFamily="34" charset="0"/>
              </a:rPr>
              <a:t>: To encrypt user and movie IDs, ensuring that sensitive identifiers are not exposed during computation.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Implementation</a:t>
            </a:r>
            <a:r>
              <a:rPr kumimoji="0" lang="zh-CN" altLang="zh-CN" sz="1800" b="0" i="0" u="none" strike="noStrike" cap="none" normalizeH="0" baseline="0" dirty="0">
                <a:ln>
                  <a:noFill/>
                </a:ln>
                <a:solidFill>
                  <a:schemeClr val="tx1"/>
                </a:solidFill>
                <a:effectLst/>
                <a:latin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We manually implement AES encryption with PKCS#7 padding.</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User and item IDs are encrypted using a shared symmetric key before training.</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Decryption is performed as needed during the training process.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72094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88D83-E78E-6C86-9E4F-654C8335A557}"/>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271F3977-8EAC-A2C4-F367-6EA6687A37D9}"/>
              </a:ext>
            </a:extLst>
          </p:cNvPr>
          <p:cNvSpPr>
            <a:spLocks noGrp="1"/>
          </p:cNvSpPr>
          <p:nvPr>
            <p:ph type="title"/>
          </p:nvPr>
        </p:nvSpPr>
        <p:spPr/>
        <p:txBody>
          <a:bodyPr/>
          <a:lstStyle/>
          <a:p>
            <a:r>
              <a:rPr lang="en-US" altLang="zh-CN" dirty="0"/>
              <a:t>Contribution</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9EEC2D1F-3F7B-15A0-0033-BB12B365EBDB}"/>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a:extLst>
              <a:ext uri="{FF2B5EF4-FFF2-40B4-BE49-F238E27FC236}">
                <a16:creationId xmlns:a16="http://schemas.microsoft.com/office/drawing/2014/main" id="{BD33511D-829F-C4EB-C557-CBBB96907473}"/>
              </a:ext>
            </a:extLst>
          </p:cNvPr>
          <p:cNvSpPr>
            <a:spLocks noGrp="1" noChangeArrowheads="1"/>
          </p:cNvSpPr>
          <p:nvPr>
            <p:ph idx="1"/>
          </p:nvPr>
        </p:nvSpPr>
        <p:spPr bwMode="auto">
          <a:xfrm>
            <a:off x="838200" y="1739137"/>
            <a:ext cx="993457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Secret Sharing and Reconstruction</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Purpose</a:t>
            </a:r>
            <a:r>
              <a:rPr kumimoji="0" lang="zh-CN" altLang="zh-CN" sz="1800" b="0" i="0" u="none" strike="noStrike" cap="none" normalizeH="0" baseline="0" dirty="0">
                <a:ln>
                  <a:noFill/>
                </a:ln>
                <a:solidFill>
                  <a:schemeClr val="tx1"/>
                </a:solidFill>
                <a:effectLst/>
                <a:latin typeface="Arial" panose="020B0604020202020204" pitchFamily="34" charset="0"/>
              </a:rPr>
              <a:t>: To securely distribute sensitive data (e.g., ratings, IDs) across two or more parties without any single party having access to the complete data.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Implementation</a:t>
            </a:r>
            <a:r>
              <a:rPr kumimoji="0" lang="zh-CN" altLang="zh-CN" sz="1800" b="0" i="0" u="none" strike="noStrike" cap="none" normalizeH="0" baseline="0" dirty="0">
                <a:ln>
                  <a:noFill/>
                </a:ln>
                <a:solidFill>
                  <a:schemeClr val="tx1"/>
                </a:solidFill>
                <a:effectLst/>
                <a:latin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Each sensitive data point is split into two random shares.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These shares are distributed across two parties for secure computation.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During training, shares are reconstructed on-the-fly to enable computation without exposing the original data.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Zero-Knowledge Proofs (ZKP)</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Purpose</a:t>
            </a:r>
            <a:r>
              <a:rPr kumimoji="0" lang="zh-CN" altLang="zh-CN" sz="1800" b="0" i="0" u="none" strike="noStrike" cap="none" normalizeH="0" baseline="0" dirty="0">
                <a:ln>
                  <a:noFill/>
                </a:ln>
                <a:solidFill>
                  <a:schemeClr val="tx1"/>
                </a:solidFill>
                <a:effectLst/>
                <a:latin typeface="Arial" panose="020B0604020202020204" pitchFamily="34" charset="0"/>
              </a:rPr>
              <a:t>: To validate the correctness of secret-sharing operations and data reconstruction without revealing the underlying sensitive data.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Implementation</a:t>
            </a:r>
            <a:r>
              <a:rPr kumimoji="0" lang="zh-CN" altLang="zh-CN" sz="1800" b="0" i="0" u="none" strike="noStrike" cap="none" normalizeH="0" baseline="0" dirty="0">
                <a:ln>
                  <a:noFill/>
                </a:ln>
                <a:solidFill>
                  <a:schemeClr val="tx1"/>
                </a:solidFill>
                <a:effectLst/>
                <a:latin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ZKP techniques are applied to ensure that reconstructed data matches the original encrypted data.</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Any deviation raises an exception, ensuring data integrity and security.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4903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D461DFD-580D-58E7-8E78-EB7F6476DA34}"/>
              </a:ext>
            </a:extLst>
          </p:cNvPr>
          <p:cNvSpPr>
            <a:spLocks noGrp="1"/>
          </p:cNvSpPr>
          <p:nvPr>
            <p:ph type="title"/>
          </p:nvPr>
        </p:nvSpPr>
        <p:spPr/>
        <p:txBody>
          <a:bodyPr/>
          <a:lstStyle/>
          <a:p>
            <a:r>
              <a:rPr lang="en-US" altLang="zh-CN" dirty="0"/>
              <a:t>Abstract</a:t>
            </a:r>
            <a:endParaRPr lang="zh-CN" altLang="en-US" dirty="0"/>
          </a:p>
        </p:txBody>
      </p:sp>
      <p:sp>
        <p:nvSpPr>
          <p:cNvPr id="3" name="内容占位符 2">
            <a:extLst>
              <a:ext uri="{FF2B5EF4-FFF2-40B4-BE49-F238E27FC236}">
                <a16:creationId xmlns:a16="http://schemas.microsoft.com/office/drawing/2014/main" id="{FD76772E-6FB2-F1F7-3EC0-49233A1B8909}"/>
              </a:ext>
            </a:extLst>
          </p:cNvPr>
          <p:cNvSpPr>
            <a:spLocks noGrp="1"/>
          </p:cNvSpPr>
          <p:nvPr>
            <p:ph idx="1"/>
          </p:nvPr>
        </p:nvSpPr>
        <p:spPr/>
        <p:txBody>
          <a:bodyPr>
            <a:normAutofit/>
          </a:bodyPr>
          <a:lstStyle/>
          <a:p>
            <a:r>
              <a:rPr lang="en-US" altLang="zh-CN" dirty="0"/>
              <a:t>This project presents a secure multi-party machine learning system designed to train a collaborative recommendation model while preserving data privacy. Using a combination of </a:t>
            </a:r>
            <a:r>
              <a:rPr lang="en-US" altLang="zh-CN" b="1" dirty="0"/>
              <a:t>AES encryption</a:t>
            </a:r>
            <a:r>
              <a:rPr lang="en-US" altLang="zh-CN" dirty="0"/>
              <a:t>, </a:t>
            </a:r>
            <a:r>
              <a:rPr lang="en-US" altLang="zh-CN" b="1" dirty="0"/>
              <a:t>Secure Multi-Party Computation (SMC)</a:t>
            </a:r>
            <a:r>
              <a:rPr lang="en-US" altLang="zh-CN" dirty="0"/>
              <a:t>, and </a:t>
            </a:r>
            <a:r>
              <a:rPr lang="en-US" altLang="zh-CN" b="1" dirty="0"/>
              <a:t>zero-knowledge proofs (ZKP)</a:t>
            </a:r>
            <a:r>
              <a:rPr lang="en-US" altLang="zh-CN" dirty="0"/>
              <a:t>,the system ensures sensitive information remains confidential during computation. The model is implemented as a matrix factorization framework, which predicts user-item interactions based on shared and encrypted data.</a:t>
            </a:r>
          </a:p>
          <a:p>
            <a:endParaRPr lang="zh-CN" altLang="en-US" dirty="0"/>
          </a:p>
        </p:txBody>
      </p:sp>
      <p:pic>
        <p:nvPicPr>
          <p:cNvPr id="5" name="Picture 2" descr="Multiparty Computation (MPC) for Agile and Secure Enterprise Key Management">
            <a:extLst>
              <a:ext uri="{FF2B5EF4-FFF2-40B4-BE49-F238E27FC236}">
                <a16:creationId xmlns:a16="http://schemas.microsoft.com/office/drawing/2014/main" id="{79C2CFA3-9968-7875-921E-22B9B3A4EA47}"/>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175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0820E-F09D-6293-4B66-51B06E700C25}"/>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B5B1C246-C3DC-F6B8-1CFD-071829CE7FF0}"/>
              </a:ext>
            </a:extLst>
          </p:cNvPr>
          <p:cNvSpPr>
            <a:spLocks noGrp="1"/>
          </p:cNvSpPr>
          <p:nvPr>
            <p:ph type="title"/>
          </p:nvPr>
        </p:nvSpPr>
        <p:spPr/>
        <p:txBody>
          <a:bodyPr/>
          <a:lstStyle/>
          <a:p>
            <a:r>
              <a:rPr lang="en-US" altLang="zh-CN" dirty="0"/>
              <a:t>Contribution</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773516DB-8CEA-D7E5-B75D-10EA62C87AD5}"/>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a:extLst>
              <a:ext uri="{FF2B5EF4-FFF2-40B4-BE49-F238E27FC236}">
                <a16:creationId xmlns:a16="http://schemas.microsoft.com/office/drawing/2014/main" id="{B34C36F8-5926-4EDD-30C5-DF6CBEF411E0}"/>
              </a:ext>
            </a:extLst>
          </p:cNvPr>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Model Architecture</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Model</a:t>
            </a:r>
            <a:r>
              <a:rPr kumimoji="0" lang="zh-CN" altLang="zh-CN" sz="1800" b="0" i="0" u="none" strike="noStrike" cap="none" normalizeH="0" baseline="0" dirty="0">
                <a:ln>
                  <a:noFill/>
                </a:ln>
                <a:solidFill>
                  <a:schemeClr val="tx1"/>
                </a:solidFill>
                <a:effectLst/>
                <a:latin typeface="Arial" panose="020B0604020202020204" pitchFamily="34" charset="0"/>
              </a:rPr>
              <a:t>: An enhanced matrix factorization model designed for recommendation systems.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Components</a:t>
            </a:r>
            <a:r>
              <a:rPr kumimoji="0" lang="zh-CN" altLang="zh-CN" sz="1800" b="0" i="0" u="none" strike="noStrike" cap="none" normalizeH="0" baseline="0" dirty="0">
                <a:ln>
                  <a:noFill/>
                </a:ln>
                <a:solidFill>
                  <a:schemeClr val="tx1"/>
                </a:solidFill>
                <a:effectLst/>
                <a:latin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User and item embeddings to capture latent features.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Fully connected layers with ReLU activations and dropout for regularization.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Sigmoid activation in the output to predict normalized ratings.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Training</a:t>
            </a:r>
            <a:r>
              <a:rPr kumimoji="0" lang="zh-CN" altLang="zh-CN" sz="1800" b="0" i="0" u="none" strike="noStrike" cap="none" normalizeH="0" baseline="0" dirty="0">
                <a:ln>
                  <a:noFill/>
                </a:ln>
                <a:solidFill>
                  <a:schemeClr val="tx1"/>
                </a:solidFill>
                <a:effectLst/>
                <a:latin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The model is trained using Mean Squared Error (MSE) loss.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L2 regularization is applied to embedding weights to prevent overfitting.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rPr>
              <a:t>Training Pipeline</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Decrypt encrypted IDs to retrieve usable user and movie identifiers.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Generate secret shares of decrypted IDs and ratings.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Train the matrix factorization model using secret-shared data.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Zero-Knowledge Proofs validate data integrity at each step.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03963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9E5CA-CE5A-14D6-69F3-E23D57EE9C27}"/>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5011E34F-CDE5-3166-5E46-EF5C5C4334F2}"/>
              </a:ext>
            </a:extLst>
          </p:cNvPr>
          <p:cNvSpPr>
            <a:spLocks noGrp="1"/>
          </p:cNvSpPr>
          <p:nvPr>
            <p:ph type="title"/>
          </p:nvPr>
        </p:nvSpPr>
        <p:spPr/>
        <p:txBody>
          <a:bodyPr/>
          <a:lstStyle/>
          <a:p>
            <a:r>
              <a:rPr lang="en-US" altLang="zh-CN" dirty="0"/>
              <a:t>Contribution</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38A4596F-040A-6FD8-E47A-F82679A53411}"/>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9EE14603-BEB8-E8BA-243C-F7E47A545694}"/>
              </a:ext>
            </a:extLst>
          </p:cNvPr>
          <p:cNvSpPr>
            <a:spLocks noGrp="1"/>
          </p:cNvSpPr>
          <p:nvPr>
            <p:ph idx="1"/>
          </p:nvPr>
        </p:nvSpPr>
        <p:spPr/>
        <p:txBody>
          <a:bodyPr/>
          <a:lstStyle/>
          <a:p>
            <a:r>
              <a:rPr lang="en-US" altLang="zh-CN" b="1" dirty="0"/>
              <a:t>Testing and Evaluation</a:t>
            </a:r>
            <a:endParaRPr lang="en-US" altLang="zh-CN" dirty="0"/>
          </a:p>
          <a:p>
            <a:pPr>
              <a:buFont typeface="Arial" panose="020B0604020202020204" pitchFamily="34" charset="0"/>
              <a:buChar char="•"/>
            </a:pPr>
            <a:r>
              <a:rPr lang="en-US" altLang="zh-CN" dirty="0"/>
              <a:t>The trained model is evaluated on the test set.</a:t>
            </a:r>
          </a:p>
          <a:p>
            <a:pPr>
              <a:buFont typeface="Arial" panose="020B0604020202020204" pitchFamily="34" charset="0"/>
              <a:buChar char="•"/>
            </a:pPr>
            <a:r>
              <a:rPr lang="en-US" altLang="zh-CN" dirty="0"/>
              <a:t>Metrics include:</a:t>
            </a:r>
          </a:p>
          <a:p>
            <a:pPr marL="742950" lvl="1" indent="-285750">
              <a:buFont typeface="Arial" panose="020B0604020202020204" pitchFamily="34" charset="0"/>
              <a:buChar char="•"/>
            </a:pPr>
            <a:r>
              <a:rPr lang="en-US" altLang="zh-CN" dirty="0"/>
              <a:t>Mean Squared Error (MSE)</a:t>
            </a:r>
          </a:p>
          <a:p>
            <a:pPr marL="742950" lvl="1" indent="-285750">
              <a:buFont typeface="Arial" panose="020B0604020202020204" pitchFamily="34" charset="0"/>
              <a:buChar char="•"/>
            </a:pPr>
            <a:r>
              <a:rPr lang="en-US" altLang="zh-CN" dirty="0"/>
              <a:t>Root Mean Squared Error (RMSE)</a:t>
            </a:r>
          </a:p>
          <a:p>
            <a:pPr marL="742950" lvl="1" indent="-285750">
              <a:buFont typeface="Arial" panose="020B0604020202020204" pitchFamily="34" charset="0"/>
              <a:buChar char="•"/>
            </a:pPr>
            <a:r>
              <a:rPr lang="en-US" altLang="zh-CN" dirty="0"/>
              <a:t>Mean Absolute Error (MAE)</a:t>
            </a:r>
          </a:p>
          <a:p>
            <a:pPr>
              <a:buFont typeface="Arial" panose="020B0604020202020204" pitchFamily="34" charset="0"/>
              <a:buChar char="•"/>
            </a:pPr>
            <a:r>
              <a:rPr lang="en-US" altLang="zh-CN" dirty="0"/>
              <a:t>Sample predictions are compared to actual ratings for qualitative analysis.</a:t>
            </a:r>
          </a:p>
          <a:p>
            <a:endParaRPr lang="zh-CN" altLang="en-US" dirty="0"/>
          </a:p>
        </p:txBody>
      </p:sp>
    </p:spTree>
    <p:extLst>
      <p:ext uri="{BB962C8B-B14F-4D97-AF65-F5344CB8AC3E}">
        <p14:creationId xmlns:p14="http://schemas.microsoft.com/office/powerpoint/2010/main" val="802398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57FF0-F8CE-398A-1B77-C79E8B33FF1D}"/>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58D74166-5C21-A765-02F5-F54A92FD009F}"/>
              </a:ext>
            </a:extLst>
          </p:cNvPr>
          <p:cNvSpPr>
            <a:spLocks noGrp="1"/>
          </p:cNvSpPr>
          <p:nvPr>
            <p:ph type="title"/>
          </p:nvPr>
        </p:nvSpPr>
        <p:spPr/>
        <p:txBody>
          <a:bodyPr/>
          <a:lstStyle/>
          <a:p>
            <a:r>
              <a:rPr lang="en-US" altLang="zh-CN" dirty="0"/>
              <a:t>Algorithms Used</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2DBCE49E-3AA0-517C-2D7B-3EB5CD045A5B}"/>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a:extLst>
              <a:ext uri="{FF2B5EF4-FFF2-40B4-BE49-F238E27FC236}">
                <a16:creationId xmlns:a16="http://schemas.microsoft.com/office/drawing/2014/main" id="{25B28990-45BF-E207-C787-DF8FBB0257EE}"/>
              </a:ext>
            </a:extLst>
          </p:cNvPr>
          <p:cNvSpPr>
            <a:spLocks noGrp="1" noChangeArrowheads="1"/>
          </p:cNvSpPr>
          <p:nvPr>
            <p:ph idx="1"/>
          </p:nvPr>
        </p:nvSpPr>
        <p:spPr bwMode="auto">
          <a:xfrm>
            <a:off x="838200" y="2570133"/>
            <a:ext cx="8549135"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zh-CN" altLang="zh-CN" sz="1800" b="1" i="0" u="none" strike="noStrike" cap="none" normalizeH="0" baseline="0" dirty="0">
                <a:ln>
                  <a:noFill/>
                </a:ln>
                <a:solidFill>
                  <a:schemeClr val="tx1"/>
                </a:solidFill>
                <a:effectLst/>
                <a:latin typeface="Arial" panose="020B0604020202020204" pitchFamily="34" charset="0"/>
              </a:rPr>
              <a:t>AES Encryption and Decryption</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Ensures data confidentiality by encrypting sensitive identifiers.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Implemented manually to provide fine-grained control over encryption operations.</a:t>
            </a:r>
          </a:p>
          <a:p>
            <a:pPr marL="0" marR="0" lvl="0" indent="0" algn="l" defTabSz="914400" rtl="0" eaLnBrk="0" fontAlgn="base" latinLnBrk="0" hangingPunct="0">
              <a:lnSpc>
                <a:spcPct val="100000"/>
              </a:lnSpc>
              <a:spcBef>
                <a:spcPct val="0"/>
              </a:spcBef>
              <a:spcAft>
                <a:spcPct val="0"/>
              </a:spcAft>
              <a:buClrTx/>
              <a:buSzTx/>
              <a:buNone/>
              <a:tabLst/>
            </a:pPr>
            <a:r>
              <a:rPr kumimoji="0" lang="zh-CN" altLang="zh-CN" sz="1800" b="1" i="0" u="none" strike="noStrike" cap="none" normalizeH="0" baseline="0" dirty="0">
                <a:ln>
                  <a:noFill/>
                </a:ln>
                <a:solidFill>
                  <a:schemeClr val="tx1"/>
                </a:solidFill>
                <a:effectLst/>
                <a:latin typeface="Arial" panose="020B0604020202020204" pitchFamily="34" charset="0"/>
              </a:rPr>
              <a:t>Secret Sharing</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Randomly splits sensitive data into multiple shares.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Protects privacy by ensuring no single party can reconstruct the original data.</a:t>
            </a:r>
          </a:p>
          <a:p>
            <a:pPr marL="0" marR="0" lvl="0" indent="0" algn="l" defTabSz="914400" rtl="0" eaLnBrk="0" fontAlgn="base" latinLnBrk="0" hangingPunct="0">
              <a:lnSpc>
                <a:spcPct val="100000"/>
              </a:lnSpc>
              <a:spcBef>
                <a:spcPct val="0"/>
              </a:spcBef>
              <a:spcAft>
                <a:spcPct val="0"/>
              </a:spcAft>
              <a:buClrTx/>
              <a:buSzTx/>
              <a:buNone/>
              <a:tabLst/>
            </a:pPr>
            <a:r>
              <a:rPr kumimoji="0" lang="zh-CN" altLang="zh-CN" sz="1800" b="1" i="0" u="none" strike="noStrike" cap="none" normalizeH="0" baseline="0" dirty="0">
                <a:ln>
                  <a:noFill/>
                </a:ln>
                <a:solidFill>
                  <a:schemeClr val="tx1"/>
                </a:solidFill>
                <a:effectLst/>
                <a:latin typeface="Arial" panose="020B0604020202020204" pitchFamily="34" charset="0"/>
              </a:rPr>
              <a:t>Zero-Knowledge Proofs</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Validates data integrity during secret-sharing and reconstruction.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0" i="0" u="none" strike="noStrike" cap="none" normalizeH="0" baseline="0" dirty="0">
                <a:ln>
                  <a:noFill/>
                </a:ln>
                <a:solidFill>
                  <a:schemeClr val="tx1"/>
                </a:solidFill>
                <a:effectLst/>
                <a:latin typeface="Arial" panose="020B0604020202020204" pitchFamily="34" charset="0"/>
              </a:rPr>
              <a:t>Prevents tampering or misrepresentation without revealing sensitive data.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35687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1E4BE-1E66-7277-E6CE-17FBE8AD3DF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9E7B6CE-B73A-5050-CAC9-26F3FDEE64F9}"/>
              </a:ext>
            </a:extLst>
          </p:cNvPr>
          <p:cNvSpPr>
            <a:spLocks noGrp="1"/>
          </p:cNvSpPr>
          <p:nvPr>
            <p:ph type="title"/>
          </p:nvPr>
        </p:nvSpPr>
        <p:spPr/>
        <p:txBody>
          <a:bodyPr/>
          <a:lstStyle/>
          <a:p>
            <a:r>
              <a:rPr lang="en-US" altLang="zh-CN" dirty="0"/>
              <a:t>Model Details</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11F636DF-76AB-DFE9-B23E-23409C15DD83}"/>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a:extLst>
              <a:ext uri="{FF2B5EF4-FFF2-40B4-BE49-F238E27FC236}">
                <a16:creationId xmlns:a16="http://schemas.microsoft.com/office/drawing/2014/main" id="{35BE4EC3-7C1E-EC78-CDBE-34F385AF6FD2}"/>
              </a:ext>
            </a:extLst>
          </p:cNvPr>
          <p:cNvSpPr>
            <a:spLocks noGrp="1" noChangeArrowheads="1"/>
          </p:cNvSpPr>
          <p:nvPr>
            <p:ph idx="1"/>
          </p:nvPr>
        </p:nvSpPr>
        <p:spPr bwMode="auto">
          <a:xfrm>
            <a:off x="838200" y="2431633"/>
            <a:ext cx="7827849"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zh-CN" altLang="zh-CN" sz="1800" b="1" i="0" u="none" strike="noStrike" cap="none" normalizeH="0" baseline="0" dirty="0">
                <a:ln>
                  <a:noFill/>
                </a:ln>
                <a:solidFill>
                  <a:schemeClr val="tx1"/>
                </a:solidFill>
                <a:effectLst/>
                <a:latin typeface="Arial" panose="020B0604020202020204" pitchFamily="34" charset="0"/>
              </a:rPr>
              <a:t>Enhanced Matrix Factorization</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zh-CN" altLang="zh-CN" sz="1800" b="0" i="0" u="none" strike="noStrike" cap="none" normalizeH="0" baseline="0" dirty="0">
                <a:ln>
                  <a:noFill/>
                </a:ln>
                <a:solidFill>
                  <a:schemeClr val="tx1"/>
                </a:solidFill>
                <a:effectLst/>
                <a:latin typeface="Arial" panose="020B0604020202020204" pitchFamily="34" charset="0"/>
              </a:rPr>
              <a:t>Embedding layers for user and item representations.</a:t>
            </a:r>
          </a:p>
          <a:p>
            <a:pPr eaLnBrk="0" fontAlgn="base" hangingPunct="0">
              <a:lnSpc>
                <a:spcPct val="100000"/>
              </a:lnSpc>
              <a:spcBef>
                <a:spcPct val="0"/>
              </a:spcBef>
              <a:spcAft>
                <a:spcPct val="0"/>
              </a:spcAft>
            </a:pPr>
            <a:r>
              <a:rPr kumimoji="0" lang="zh-CN" altLang="zh-CN" sz="1800" b="0" i="0" u="none" strike="noStrike" cap="none" normalizeH="0" baseline="0" dirty="0">
                <a:ln>
                  <a:noFill/>
                </a:ln>
                <a:solidFill>
                  <a:schemeClr val="tx1"/>
                </a:solidFill>
                <a:effectLst/>
                <a:latin typeface="Arial" panose="020B0604020202020204" pitchFamily="34" charset="0"/>
              </a:rPr>
              <a:t>Fully connected layers for interaction modeling.</a:t>
            </a:r>
          </a:p>
          <a:p>
            <a:pPr eaLnBrk="0" fontAlgn="base" hangingPunct="0">
              <a:lnSpc>
                <a:spcPct val="100000"/>
              </a:lnSpc>
              <a:spcBef>
                <a:spcPct val="0"/>
              </a:spcBef>
              <a:spcAft>
                <a:spcPct val="0"/>
              </a:spcAft>
            </a:pPr>
            <a:r>
              <a:rPr kumimoji="0" lang="zh-CN" altLang="zh-CN" sz="1800" b="0" i="0" u="none" strike="noStrike" cap="none" normalizeH="0" baseline="0" dirty="0">
                <a:ln>
                  <a:noFill/>
                </a:ln>
                <a:solidFill>
                  <a:schemeClr val="tx1"/>
                </a:solidFill>
                <a:effectLst/>
                <a:latin typeface="Arial" panose="020B0604020202020204" pitchFamily="34" charset="0"/>
              </a:rPr>
              <a:t>Dropout layers to mitigate overfitting.</a:t>
            </a:r>
          </a:p>
          <a:p>
            <a:pPr eaLnBrk="0" fontAlgn="base" hangingPunct="0">
              <a:lnSpc>
                <a:spcPct val="100000"/>
              </a:lnSpc>
              <a:spcBef>
                <a:spcPct val="0"/>
              </a:spcBef>
              <a:spcAft>
                <a:spcPct val="0"/>
              </a:spcAft>
            </a:pPr>
            <a:r>
              <a:rPr kumimoji="0" lang="zh-CN" altLang="zh-CN" sz="1800" b="0" i="0" u="none" strike="noStrike" cap="none" normalizeH="0" baseline="0" dirty="0">
                <a:ln>
                  <a:noFill/>
                </a:ln>
                <a:solidFill>
                  <a:schemeClr val="tx1"/>
                </a:solidFill>
                <a:effectLst/>
                <a:latin typeface="Arial" panose="020B0604020202020204" pitchFamily="34" charset="0"/>
              </a:rPr>
              <a:t>Sigmoid activation for normalized output predictions.</a:t>
            </a:r>
          </a:p>
          <a:p>
            <a:pPr marL="0" marR="0" lvl="0" indent="0" algn="l" defTabSz="914400" rtl="0" eaLnBrk="0" fontAlgn="base" latinLnBrk="0" hangingPunct="0">
              <a:lnSpc>
                <a:spcPct val="100000"/>
              </a:lnSpc>
              <a:spcBef>
                <a:spcPct val="0"/>
              </a:spcBef>
              <a:spcAft>
                <a:spcPct val="0"/>
              </a:spcAft>
              <a:buClrTx/>
              <a:buSzTx/>
              <a:buNone/>
              <a:tabLst/>
            </a:pPr>
            <a:r>
              <a:rPr kumimoji="0" lang="zh-CN" altLang="zh-CN" sz="1800" b="1" i="0" u="none" strike="noStrike" cap="none" normalizeH="0" baseline="0" dirty="0">
                <a:ln>
                  <a:noFill/>
                </a:ln>
                <a:solidFill>
                  <a:schemeClr val="tx1"/>
                </a:solidFill>
                <a:effectLst/>
                <a:latin typeface="Arial" panose="020B0604020202020204" pitchFamily="34" charset="0"/>
              </a:rPr>
              <a:t>Optimizer and Loss Function</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zh-CN" altLang="zh-CN" sz="1800" b="1" i="0" u="none" strike="noStrike" cap="none" normalizeH="0" baseline="0" dirty="0">
                <a:ln>
                  <a:noFill/>
                </a:ln>
                <a:solidFill>
                  <a:schemeClr val="tx1"/>
                </a:solidFill>
                <a:effectLst/>
                <a:latin typeface="Arial" panose="020B0604020202020204" pitchFamily="34" charset="0"/>
              </a:rPr>
              <a:t>Optimizer</a:t>
            </a:r>
            <a:r>
              <a:rPr kumimoji="0" lang="zh-CN" altLang="zh-CN" sz="1800" b="0" i="0" u="none" strike="noStrike" cap="none" normalizeH="0" baseline="0" dirty="0">
                <a:ln>
                  <a:noFill/>
                </a:ln>
                <a:solidFill>
                  <a:schemeClr val="tx1"/>
                </a:solidFill>
                <a:effectLst/>
                <a:latin typeface="Arial" panose="020B0604020202020204" pitchFamily="34" charset="0"/>
              </a:rPr>
              <a:t>: Adam optimizer for adaptive learning rates.</a:t>
            </a:r>
          </a:p>
          <a:p>
            <a:pPr eaLnBrk="0" fontAlgn="base" hangingPunct="0">
              <a:lnSpc>
                <a:spcPct val="100000"/>
              </a:lnSpc>
              <a:spcBef>
                <a:spcPct val="0"/>
              </a:spcBef>
              <a:spcAft>
                <a:spcPct val="0"/>
              </a:spcAft>
            </a:pPr>
            <a:r>
              <a:rPr kumimoji="0" lang="zh-CN" altLang="zh-CN" sz="1800" b="1" i="0" u="none" strike="noStrike" cap="none" normalizeH="0" baseline="0" dirty="0">
                <a:ln>
                  <a:noFill/>
                </a:ln>
                <a:solidFill>
                  <a:schemeClr val="tx1"/>
                </a:solidFill>
                <a:effectLst/>
                <a:latin typeface="Arial" panose="020B0604020202020204" pitchFamily="34" charset="0"/>
              </a:rPr>
              <a:t>Loss Function</a:t>
            </a:r>
            <a:r>
              <a:rPr kumimoji="0" lang="zh-CN" altLang="zh-CN" sz="1800" b="0" i="0" u="none" strike="noStrike" cap="none" normalizeH="0" baseline="0" dirty="0">
                <a:ln>
                  <a:noFill/>
                </a:ln>
                <a:solidFill>
                  <a:schemeClr val="tx1"/>
                </a:solidFill>
                <a:effectLst/>
                <a:latin typeface="Arial" panose="020B0604020202020204" pitchFamily="34" charset="0"/>
              </a:rPr>
              <a:t>: Mean Squared Error (MSE) to minimize prediction error.</a:t>
            </a:r>
          </a:p>
          <a:p>
            <a:pPr marL="0" indent="0" eaLnBrk="0" fontAlgn="base" hangingPunct="0">
              <a:lnSpc>
                <a:spcPct val="100000"/>
              </a:lnSpc>
              <a:spcBef>
                <a:spcPct val="0"/>
              </a:spcBef>
              <a:spcAft>
                <a:spcPct val="0"/>
              </a:spcAft>
              <a:buNone/>
            </a:pPr>
            <a:r>
              <a:rPr kumimoji="0" lang="zh-CN" altLang="zh-CN" sz="1800" b="1" i="0" u="none" strike="noStrike" cap="none" normalizeH="0" baseline="0" dirty="0">
                <a:ln>
                  <a:noFill/>
                </a:ln>
                <a:solidFill>
                  <a:schemeClr val="tx1"/>
                </a:solidFill>
                <a:effectLst/>
                <a:latin typeface="Arial" panose="020B0604020202020204" pitchFamily="34" charset="0"/>
              </a:rPr>
              <a:t>Regularization</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zh-CN" altLang="zh-CN" sz="1800" b="0" i="0" u="none" strike="noStrike" cap="none" normalizeH="0" baseline="0" dirty="0">
                <a:ln>
                  <a:noFill/>
                </a:ln>
                <a:solidFill>
                  <a:schemeClr val="tx1"/>
                </a:solidFill>
                <a:effectLst/>
                <a:latin typeface="Arial" panose="020B0604020202020204" pitchFamily="34" charset="0"/>
              </a:rPr>
              <a:t>L2 regularization is applied to embedding layers to prevent overfitting.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69133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7D1B7-7E96-B617-A686-4AFE0721FA20}"/>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6EA07A04-A87E-F905-2EE2-87A9AAE9EF0C}"/>
              </a:ext>
            </a:extLst>
          </p:cNvPr>
          <p:cNvSpPr>
            <a:spLocks noGrp="1"/>
          </p:cNvSpPr>
          <p:nvPr>
            <p:ph type="title"/>
          </p:nvPr>
        </p:nvSpPr>
        <p:spPr/>
        <p:txBody>
          <a:bodyPr/>
          <a:lstStyle/>
          <a:p>
            <a:r>
              <a:rPr lang="en-US" altLang="zh-CN" dirty="0"/>
              <a:t>Innovations and Integration</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5894F4B0-A676-C77D-6A91-6E1E1DB8B706}"/>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a:extLst>
              <a:ext uri="{FF2B5EF4-FFF2-40B4-BE49-F238E27FC236}">
                <a16:creationId xmlns:a16="http://schemas.microsoft.com/office/drawing/2014/main" id="{23EAC9B9-CDA5-4F13-24D0-3D105B78816C}"/>
              </a:ext>
            </a:extLst>
          </p:cNvPr>
          <p:cNvSpPr>
            <a:spLocks noGrp="1" noChangeArrowheads="1"/>
          </p:cNvSpPr>
          <p:nvPr>
            <p:ph idx="1"/>
          </p:nvPr>
        </p:nvSpPr>
        <p:spPr bwMode="auto">
          <a:xfrm>
            <a:off x="838200" y="2847132"/>
            <a:ext cx="105156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2400" b="1" i="0" u="none" strike="noStrike" cap="none" normalizeH="0" baseline="0" dirty="0">
                <a:ln>
                  <a:noFill/>
                </a:ln>
                <a:solidFill>
                  <a:schemeClr val="tx1"/>
                </a:solidFill>
                <a:effectLst/>
                <a:latin typeface="Arial" panose="020B0604020202020204" pitchFamily="34" charset="0"/>
              </a:rPr>
              <a:t>Privacy Mechanisms</a:t>
            </a:r>
            <a:r>
              <a:rPr kumimoji="0" lang="zh-CN" altLang="zh-CN" sz="2400" b="0" i="0" u="none" strike="noStrike" cap="none" normalizeH="0" baseline="0" dirty="0">
                <a:ln>
                  <a:noFill/>
                </a:ln>
                <a:solidFill>
                  <a:schemeClr val="tx1"/>
                </a:solidFill>
                <a:effectLst/>
                <a:latin typeface="Arial" panose="020B0604020202020204" pitchFamily="34" charset="0"/>
              </a:rPr>
              <a:t>: Integration of encryption, secret sharing, and ZKP ensures end-to-end privacy protection.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2400" b="1" i="0" u="none" strike="noStrike" cap="none" normalizeH="0" baseline="0" dirty="0">
                <a:ln>
                  <a:noFill/>
                </a:ln>
                <a:solidFill>
                  <a:schemeClr val="tx1"/>
                </a:solidFill>
                <a:effectLst/>
                <a:latin typeface="Arial" panose="020B0604020202020204" pitchFamily="34" charset="0"/>
              </a:rPr>
              <a:t>Practical Feasibility</a:t>
            </a:r>
            <a:r>
              <a:rPr kumimoji="0" lang="zh-CN" altLang="zh-CN" sz="2400" b="0" i="0" u="none" strike="noStrike" cap="none" normalizeH="0" baseline="0" dirty="0">
                <a:ln>
                  <a:noFill/>
                </a:ln>
                <a:solidFill>
                  <a:schemeClr val="tx1"/>
                </a:solidFill>
                <a:effectLst/>
                <a:latin typeface="Arial" panose="020B0604020202020204" pitchFamily="34" charset="0"/>
              </a:rPr>
              <a:t>: Our implementation balances cryptographic security with computational efficiency, making it suitable for real-world applications.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2400" b="1" i="0" u="none" strike="noStrike" cap="none" normalizeH="0" baseline="0" dirty="0">
                <a:ln>
                  <a:noFill/>
                </a:ln>
                <a:solidFill>
                  <a:schemeClr val="tx1"/>
                </a:solidFill>
                <a:effectLst/>
                <a:latin typeface="Arial" panose="020B0604020202020204" pitchFamily="34" charset="0"/>
              </a:rPr>
              <a:t>Extensibility</a:t>
            </a:r>
            <a:r>
              <a:rPr kumimoji="0" lang="zh-CN" altLang="zh-CN" sz="2400" b="0" i="0" u="none" strike="noStrike" cap="none" normalizeH="0" baseline="0" dirty="0">
                <a:ln>
                  <a:noFill/>
                </a:ln>
                <a:solidFill>
                  <a:schemeClr val="tx1"/>
                </a:solidFill>
                <a:effectLst/>
                <a:latin typeface="Arial" panose="020B0604020202020204" pitchFamily="34" charset="0"/>
              </a:rPr>
              <a:t>: The modular design allows easy extension to other machine learning models and datasets. </a:t>
            </a:r>
          </a:p>
        </p:txBody>
      </p:sp>
    </p:spTree>
    <p:extLst>
      <p:ext uri="{BB962C8B-B14F-4D97-AF65-F5344CB8AC3E}">
        <p14:creationId xmlns:p14="http://schemas.microsoft.com/office/powerpoint/2010/main" val="3177276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BCF70-4725-9D61-F7E0-11CCAB10FC1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BD9C4D2F-233F-AC63-ED28-D9FC2B556D01}"/>
              </a:ext>
            </a:extLst>
          </p:cNvPr>
          <p:cNvSpPr>
            <a:spLocks noGrp="1"/>
          </p:cNvSpPr>
          <p:nvPr>
            <p:ph type="title"/>
          </p:nvPr>
        </p:nvSpPr>
        <p:spPr/>
        <p:txBody>
          <a:bodyPr/>
          <a:lstStyle/>
          <a:p>
            <a:r>
              <a:rPr lang="en-US" altLang="zh-CN" dirty="0"/>
              <a:t>Performance Results</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4C6873DB-A874-A08E-E109-E5E9B22EC49E}"/>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674BD330-6BAC-2478-FE0E-C785D53BDDDD}"/>
              </a:ext>
            </a:extLst>
          </p:cNvPr>
          <p:cNvSpPr>
            <a:spLocks noGrp="1"/>
          </p:cNvSpPr>
          <p:nvPr>
            <p:ph idx="1"/>
          </p:nvPr>
        </p:nvSpPr>
        <p:spPr/>
        <p:txBody>
          <a:bodyPr/>
          <a:lstStyle/>
          <a:p>
            <a:r>
              <a:rPr lang="en-US" altLang="zh-CN" dirty="0"/>
              <a:t>The performance evaluation of the secure machine learning framework was conducted based on the implemented Enhanced Matrix Factorization model, utilizing secure multi-party computation (MPC), zero-knowledge proofs, and AES-based encryption. Below are the detailed results:</a:t>
            </a:r>
            <a:endParaRPr lang="zh-CN" altLang="en-US" dirty="0"/>
          </a:p>
        </p:txBody>
      </p:sp>
    </p:spTree>
    <p:extLst>
      <p:ext uri="{BB962C8B-B14F-4D97-AF65-F5344CB8AC3E}">
        <p14:creationId xmlns:p14="http://schemas.microsoft.com/office/powerpoint/2010/main" val="2128879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3E1BF-2D9F-ACDF-117A-53ACFF7EE045}"/>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08264801-1225-ADCB-D968-4BF38CCADB31}"/>
              </a:ext>
            </a:extLst>
          </p:cNvPr>
          <p:cNvSpPr>
            <a:spLocks noGrp="1"/>
          </p:cNvSpPr>
          <p:nvPr>
            <p:ph type="title"/>
          </p:nvPr>
        </p:nvSpPr>
        <p:spPr/>
        <p:txBody>
          <a:bodyPr/>
          <a:lstStyle/>
          <a:p>
            <a:r>
              <a:rPr lang="en-US" altLang="zh-CN" dirty="0"/>
              <a:t>Performance Results</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BC506DFA-1E2D-E307-0056-9449BF6150E8}"/>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B6A368B1-C8E5-92E0-128A-2840700198CE}"/>
              </a:ext>
            </a:extLst>
          </p:cNvPr>
          <p:cNvSpPr>
            <a:spLocks noGrp="1"/>
          </p:cNvSpPr>
          <p:nvPr>
            <p:ph idx="1"/>
          </p:nvPr>
        </p:nvSpPr>
        <p:spPr/>
        <p:txBody>
          <a:bodyPr/>
          <a:lstStyle/>
          <a:p>
            <a:endParaRPr lang="zh-CN" altLang="en-US"/>
          </a:p>
        </p:txBody>
      </p:sp>
      <p:pic>
        <p:nvPicPr>
          <p:cNvPr id="4" name="图片 3">
            <a:extLst>
              <a:ext uri="{FF2B5EF4-FFF2-40B4-BE49-F238E27FC236}">
                <a16:creationId xmlns:a16="http://schemas.microsoft.com/office/drawing/2014/main" id="{94091A97-514A-FE6D-8BAB-F883C7630483}"/>
              </a:ext>
            </a:extLst>
          </p:cNvPr>
          <p:cNvPicPr>
            <a:picLocks noChangeAspect="1"/>
          </p:cNvPicPr>
          <p:nvPr/>
        </p:nvPicPr>
        <p:blipFill>
          <a:blip r:embed="rId3"/>
          <a:stretch>
            <a:fillRect/>
          </a:stretch>
        </p:blipFill>
        <p:spPr>
          <a:xfrm>
            <a:off x="2065885" y="1825625"/>
            <a:ext cx="7803556" cy="4458086"/>
          </a:xfrm>
          <a:prstGeom prst="rect">
            <a:avLst/>
          </a:prstGeom>
        </p:spPr>
      </p:pic>
    </p:spTree>
    <p:extLst>
      <p:ext uri="{BB962C8B-B14F-4D97-AF65-F5344CB8AC3E}">
        <p14:creationId xmlns:p14="http://schemas.microsoft.com/office/powerpoint/2010/main" val="1407658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BBDA2-74E7-4788-66B5-C76F62FA449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51D21382-ED80-FE67-3C89-C93CA76C8839}"/>
              </a:ext>
            </a:extLst>
          </p:cNvPr>
          <p:cNvSpPr>
            <a:spLocks noGrp="1"/>
          </p:cNvSpPr>
          <p:nvPr>
            <p:ph type="title"/>
          </p:nvPr>
        </p:nvSpPr>
        <p:spPr/>
        <p:txBody>
          <a:bodyPr/>
          <a:lstStyle/>
          <a:p>
            <a:r>
              <a:rPr lang="en-US" altLang="zh-CN" dirty="0"/>
              <a:t>Performance Results</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1F492856-7433-BC8B-C1AB-B60003BF4BC9}"/>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38EAC2B0-450C-71E6-2ABB-16ABAF359CE2}"/>
              </a:ext>
            </a:extLst>
          </p:cNvPr>
          <p:cNvSpPr>
            <a:spLocks noGrp="1"/>
          </p:cNvSpPr>
          <p:nvPr>
            <p:ph idx="1"/>
          </p:nvPr>
        </p:nvSpPr>
        <p:spPr/>
        <p:txBody>
          <a:bodyPr>
            <a:normAutofit fontScale="92500" lnSpcReduction="20000"/>
          </a:bodyPr>
          <a:lstStyle/>
          <a:p>
            <a:pPr marL="0" indent="0">
              <a:buNone/>
            </a:pPr>
            <a:r>
              <a:rPr lang="en-US" altLang="zh-CN" b="1" dirty="0"/>
              <a:t>Test Metrics</a:t>
            </a:r>
          </a:p>
          <a:p>
            <a:pPr>
              <a:buFont typeface="Arial" panose="020B0604020202020204" pitchFamily="34" charset="0"/>
              <a:buChar char="•"/>
            </a:pPr>
            <a:r>
              <a:rPr lang="en-US" altLang="zh-CN" b="1" dirty="0"/>
              <a:t>Test Loss:</a:t>
            </a:r>
            <a:r>
              <a:rPr lang="en-US" altLang="zh-CN" dirty="0"/>
              <a:t> 0.0363</a:t>
            </a:r>
          </a:p>
          <a:p>
            <a:pPr>
              <a:buFont typeface="Arial" panose="020B0604020202020204" pitchFamily="34" charset="0"/>
              <a:buChar char="•"/>
            </a:pPr>
            <a:r>
              <a:rPr lang="en-US" altLang="zh-CN" b="1" dirty="0"/>
              <a:t>Root Mean Square Error (RMSE):</a:t>
            </a:r>
            <a:r>
              <a:rPr lang="en-US" altLang="zh-CN" dirty="0"/>
              <a:t> 0.1906</a:t>
            </a:r>
          </a:p>
          <a:p>
            <a:pPr>
              <a:buFont typeface="Arial" panose="020B0604020202020204" pitchFamily="34" charset="0"/>
              <a:buChar char="•"/>
            </a:pPr>
            <a:r>
              <a:rPr lang="en-US" altLang="zh-CN" b="1" dirty="0"/>
              <a:t>Mean Absolute Error (MAE):</a:t>
            </a:r>
            <a:r>
              <a:rPr lang="en-US" altLang="zh-CN" dirty="0"/>
              <a:t> 0.1498</a:t>
            </a:r>
          </a:p>
          <a:p>
            <a:pPr marL="0" indent="0">
              <a:buNone/>
            </a:pPr>
            <a:r>
              <a:rPr lang="en-US" altLang="zh-CN" b="1" dirty="0"/>
              <a:t>Zero-Knowledge Proof Validation</a:t>
            </a:r>
          </a:p>
          <a:p>
            <a:pPr>
              <a:buFont typeface="Arial" panose="020B0604020202020204" pitchFamily="34" charset="0"/>
              <a:buChar char="•"/>
            </a:pPr>
            <a:r>
              <a:rPr lang="en-US" altLang="zh-CN" b="1" dirty="0"/>
              <a:t>Validation Passed for:</a:t>
            </a:r>
            <a:endParaRPr lang="en-US" altLang="zh-CN" dirty="0"/>
          </a:p>
          <a:p>
            <a:pPr marL="742950" lvl="1" indent="-285750">
              <a:buFont typeface="Arial" panose="020B0604020202020204" pitchFamily="34" charset="0"/>
              <a:buChar char="•"/>
            </a:pPr>
            <a:r>
              <a:rPr lang="en-US" altLang="zh-CN" dirty="0"/>
              <a:t>Train Users</a:t>
            </a:r>
          </a:p>
          <a:p>
            <a:pPr marL="742950" lvl="1" indent="-285750">
              <a:buFont typeface="Arial" panose="020B0604020202020204" pitchFamily="34" charset="0"/>
              <a:buChar char="•"/>
            </a:pPr>
            <a:r>
              <a:rPr lang="en-US" altLang="zh-CN" dirty="0"/>
              <a:t>Train Items</a:t>
            </a:r>
          </a:p>
          <a:p>
            <a:pPr marL="742950" lvl="1" indent="-285750">
              <a:buFont typeface="Arial" panose="020B0604020202020204" pitchFamily="34" charset="0"/>
              <a:buChar char="•"/>
            </a:pPr>
            <a:r>
              <a:rPr lang="en-US" altLang="zh-CN" dirty="0"/>
              <a:t>Train Ratings</a:t>
            </a:r>
          </a:p>
          <a:p>
            <a:pPr>
              <a:buFont typeface="Arial" panose="020B0604020202020204" pitchFamily="34" charset="0"/>
              <a:buChar char="•"/>
            </a:pPr>
            <a:r>
              <a:rPr lang="en-US" altLang="zh-CN" dirty="0"/>
              <a:t>These validations confirm the integrity of secret-sharing schemes and the correctness of data reconstruction.</a:t>
            </a:r>
          </a:p>
          <a:p>
            <a:endParaRPr lang="zh-CN" altLang="en-US" dirty="0"/>
          </a:p>
        </p:txBody>
      </p:sp>
    </p:spTree>
    <p:extLst>
      <p:ext uri="{BB962C8B-B14F-4D97-AF65-F5344CB8AC3E}">
        <p14:creationId xmlns:p14="http://schemas.microsoft.com/office/powerpoint/2010/main" val="1627266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C34DC-1B21-1790-5468-CA0B4CABE777}"/>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15C5A29-6EE2-632B-05E7-00C6C355A7F1}"/>
              </a:ext>
            </a:extLst>
          </p:cNvPr>
          <p:cNvSpPr>
            <a:spLocks noGrp="1"/>
          </p:cNvSpPr>
          <p:nvPr>
            <p:ph type="title"/>
          </p:nvPr>
        </p:nvSpPr>
        <p:spPr/>
        <p:txBody>
          <a:bodyPr/>
          <a:lstStyle/>
          <a:p>
            <a:r>
              <a:rPr lang="en-US" altLang="zh-CN" dirty="0"/>
              <a:t>Performance Results</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8F0F1938-83F2-8253-7BFD-8B544314AEDE}"/>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E5CE21E6-FCC9-3EF3-FC87-0152847AF5B8}"/>
              </a:ext>
            </a:extLst>
          </p:cNvPr>
          <p:cNvSpPr>
            <a:spLocks noGrp="1"/>
          </p:cNvSpPr>
          <p:nvPr>
            <p:ph idx="1"/>
          </p:nvPr>
        </p:nvSpPr>
        <p:spPr/>
        <p:txBody>
          <a:bodyPr>
            <a:normAutofit fontScale="92500" lnSpcReduction="10000"/>
          </a:bodyPr>
          <a:lstStyle/>
          <a:p>
            <a:pPr marL="0" indent="0">
              <a:buNone/>
            </a:pPr>
            <a:r>
              <a:rPr lang="en-US" altLang="zh-CN" b="1" dirty="0"/>
              <a:t>Sample Predictions</a:t>
            </a:r>
          </a:p>
          <a:p>
            <a:pPr>
              <a:buFont typeface="Arial" panose="020B0604020202020204" pitchFamily="34" charset="0"/>
              <a:buChar char="•"/>
            </a:pPr>
            <a:r>
              <a:rPr lang="en-US" altLang="zh-CN" b="1" dirty="0"/>
              <a:t>Actual Values:</a:t>
            </a:r>
            <a:r>
              <a:rPr lang="en-US" altLang="zh-CN" dirty="0"/>
              <a:t> [0.6, 0.7, 0.8, 0.8, 0.7]</a:t>
            </a:r>
          </a:p>
          <a:p>
            <a:pPr>
              <a:buFont typeface="Arial" panose="020B0604020202020204" pitchFamily="34" charset="0"/>
              <a:buChar char="•"/>
            </a:pPr>
            <a:r>
              <a:rPr lang="en-US" altLang="zh-CN" b="1" dirty="0"/>
              <a:t>Predicted Values:</a:t>
            </a:r>
            <a:r>
              <a:rPr lang="en-US" altLang="zh-CN" dirty="0"/>
              <a:t> [0.4904, 0.6992, 0.7752, 0.7714, 0.6851]</a:t>
            </a:r>
          </a:p>
          <a:p>
            <a:pPr marL="0" indent="0">
              <a:buNone/>
            </a:pPr>
            <a:r>
              <a:rPr lang="en-US" altLang="zh-CN" b="1" dirty="0"/>
              <a:t>Observations</a:t>
            </a:r>
          </a:p>
          <a:p>
            <a:pPr>
              <a:buFont typeface="Arial" panose="020B0604020202020204" pitchFamily="34" charset="0"/>
              <a:buChar char="•"/>
            </a:pPr>
            <a:r>
              <a:rPr lang="en-US" altLang="zh-CN" dirty="0"/>
              <a:t>The model demonstrated effective convergence during training, with a rapid decline in loss across epochs.</a:t>
            </a:r>
          </a:p>
          <a:p>
            <a:pPr>
              <a:buFont typeface="Arial" panose="020B0604020202020204" pitchFamily="34" charset="0"/>
              <a:buChar char="•"/>
            </a:pPr>
            <a:r>
              <a:rPr lang="en-US" altLang="zh-CN" dirty="0"/>
              <a:t>The final RMSE and MAE values suggest a high level of accuracy for the predictions.</a:t>
            </a:r>
          </a:p>
          <a:p>
            <a:pPr>
              <a:buFont typeface="Arial" panose="020B0604020202020204" pitchFamily="34" charset="0"/>
              <a:buChar char="•"/>
            </a:pPr>
            <a:r>
              <a:rPr lang="en-US" altLang="zh-CN" dirty="0"/>
              <a:t>Secure computations (MPC and ZKP) did not significantly compromise the computational efficiency, demonstrating the feasibility of applying these methods to real-world scenarios.</a:t>
            </a:r>
          </a:p>
          <a:p>
            <a:endParaRPr lang="zh-CN" altLang="en-US" dirty="0"/>
          </a:p>
        </p:txBody>
      </p:sp>
    </p:spTree>
    <p:extLst>
      <p:ext uri="{BB962C8B-B14F-4D97-AF65-F5344CB8AC3E}">
        <p14:creationId xmlns:p14="http://schemas.microsoft.com/office/powerpoint/2010/main" val="4043284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E9905-6631-BB34-F681-AAB5C80402C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6073D26E-85E9-CD55-97D5-A338B7B7A1B1}"/>
              </a:ext>
            </a:extLst>
          </p:cNvPr>
          <p:cNvSpPr>
            <a:spLocks noGrp="1"/>
          </p:cNvSpPr>
          <p:nvPr>
            <p:ph type="title"/>
          </p:nvPr>
        </p:nvSpPr>
        <p:spPr/>
        <p:txBody>
          <a:bodyPr/>
          <a:lstStyle/>
          <a:p>
            <a:r>
              <a:rPr lang="en-US" altLang="zh-CN" dirty="0"/>
              <a:t>Performance Results</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9B939B86-951B-6207-0C2F-9CCF67ED7ED7}"/>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0C550196-C8B5-93D4-2FE0-0138D0249299}"/>
              </a:ext>
            </a:extLst>
          </p:cNvPr>
          <p:cNvSpPr>
            <a:spLocks noGrp="1"/>
          </p:cNvSpPr>
          <p:nvPr>
            <p:ph idx="1"/>
          </p:nvPr>
        </p:nvSpPr>
        <p:spPr/>
        <p:txBody>
          <a:bodyPr/>
          <a:lstStyle/>
          <a:p>
            <a:pPr marL="0" indent="0">
              <a:buNone/>
            </a:pPr>
            <a:r>
              <a:rPr lang="en-US" altLang="zh-CN" b="1" dirty="0"/>
              <a:t>Conclusion</a:t>
            </a:r>
          </a:p>
          <a:p>
            <a:r>
              <a:rPr lang="en-US" altLang="zh-CN" dirty="0"/>
              <a:t>The results confirm that the proposed secure computation framework achieves high accuracy while ensuring data privacy and security through encrypted collaborative training and validation methods.</a:t>
            </a:r>
          </a:p>
          <a:p>
            <a:endParaRPr lang="zh-CN" altLang="en-US" dirty="0"/>
          </a:p>
        </p:txBody>
      </p:sp>
    </p:spTree>
    <p:extLst>
      <p:ext uri="{BB962C8B-B14F-4D97-AF65-F5344CB8AC3E}">
        <p14:creationId xmlns:p14="http://schemas.microsoft.com/office/powerpoint/2010/main" val="2888018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1B63A5-04D5-B0C9-77D1-AC8C1C326616}"/>
              </a:ext>
            </a:extLst>
          </p:cNvPr>
          <p:cNvSpPr>
            <a:spLocks noGrp="1"/>
          </p:cNvSpPr>
          <p:nvPr>
            <p:ph type="title"/>
          </p:nvPr>
        </p:nvSpPr>
        <p:spPr/>
        <p:txBody>
          <a:bodyPr/>
          <a:lstStyle/>
          <a:p>
            <a:r>
              <a:rPr lang="en-US" altLang="zh-CN" dirty="0"/>
              <a:t>Background</a:t>
            </a:r>
            <a:endParaRPr lang="zh-CN" altLang="en-US" dirty="0"/>
          </a:p>
        </p:txBody>
      </p:sp>
      <p:sp>
        <p:nvSpPr>
          <p:cNvPr id="3" name="内容占位符 2">
            <a:extLst>
              <a:ext uri="{FF2B5EF4-FFF2-40B4-BE49-F238E27FC236}">
                <a16:creationId xmlns:a16="http://schemas.microsoft.com/office/drawing/2014/main" id="{28898BF8-124A-5AB2-F8D5-305BB16E94D4}"/>
              </a:ext>
            </a:extLst>
          </p:cNvPr>
          <p:cNvSpPr>
            <a:spLocks noGrp="1"/>
          </p:cNvSpPr>
          <p:nvPr>
            <p:ph idx="1"/>
          </p:nvPr>
        </p:nvSpPr>
        <p:spPr/>
        <p:txBody>
          <a:bodyPr>
            <a:normAutofit fontScale="85000" lnSpcReduction="10000"/>
          </a:bodyPr>
          <a:lstStyle/>
          <a:p>
            <a:r>
              <a:rPr lang="en-US" altLang="zh-CN" dirty="0"/>
              <a:t>The rise of privacy concerns in machine learning has motivated the development of secure computation techniques. In scenarios involving multiple data owners, traditional training methods often fail to safeguard user-sensitive information. For instance, different parties might independently collect data associated with the same user ID in different contexts or at different times. How to securely and compliantly utilize such distributed data without compromising user privacy has become an increasingly critical topic in privacy-preserving machine learning.</a:t>
            </a:r>
          </a:p>
          <a:p>
            <a:r>
              <a:rPr lang="en-US" altLang="zh-CN" dirty="0"/>
              <a:t>One promising approach to address these challenges is </a:t>
            </a:r>
            <a:r>
              <a:rPr lang="en-US" altLang="zh-CN" b="1" dirty="0"/>
              <a:t>Secure Multiparty Computation (SMC)</a:t>
            </a:r>
            <a:r>
              <a:rPr lang="en-US" altLang="zh-CN" dirty="0"/>
              <a:t>, which enables collaborative data analysis without revealing private information to other parties. SMC protocols ensure that multiple parties can jointly compute a function over their inputs while keeping those inputs private. This framework not only ensures data confidentiality but also complies with stringent data security regulations.</a:t>
            </a:r>
          </a:p>
        </p:txBody>
      </p:sp>
      <p:pic>
        <p:nvPicPr>
          <p:cNvPr id="5" name="Picture 2" descr="Multiparty Computation (MPC) for Agile and Secure Enterprise Key Management">
            <a:extLst>
              <a:ext uri="{FF2B5EF4-FFF2-40B4-BE49-F238E27FC236}">
                <a16:creationId xmlns:a16="http://schemas.microsoft.com/office/drawing/2014/main" id="{D77EB60C-EDCB-2922-86AC-3937B1247DAA}"/>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4846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D55F-FF11-E0D4-3855-545E7F84DF0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99C7ACCF-65F9-6595-6A29-5A840C31A218}"/>
              </a:ext>
            </a:extLst>
          </p:cNvPr>
          <p:cNvSpPr>
            <a:spLocks noGrp="1"/>
          </p:cNvSpPr>
          <p:nvPr>
            <p:ph type="title"/>
          </p:nvPr>
        </p:nvSpPr>
        <p:spPr/>
        <p:txBody>
          <a:bodyPr/>
          <a:lstStyle/>
          <a:p>
            <a:pPr marL="0" indent="0">
              <a:buNone/>
            </a:pPr>
            <a:r>
              <a:rPr lang="en-US" altLang="zh-CN" dirty="0"/>
              <a:t>Conclusion</a:t>
            </a:r>
          </a:p>
        </p:txBody>
      </p:sp>
      <p:pic>
        <p:nvPicPr>
          <p:cNvPr id="6" name="Picture 2" descr="Multiparty Computation (MPC) for Agile and Secure Enterprise Key Management">
            <a:extLst>
              <a:ext uri="{FF2B5EF4-FFF2-40B4-BE49-F238E27FC236}">
                <a16:creationId xmlns:a16="http://schemas.microsoft.com/office/drawing/2014/main" id="{4807B364-77CD-EEE5-7571-5BF3DE4E7A31}"/>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CE307D95-7706-991A-FC39-ED5136EECC9F}"/>
              </a:ext>
            </a:extLst>
          </p:cNvPr>
          <p:cNvSpPr>
            <a:spLocks noGrp="1"/>
          </p:cNvSpPr>
          <p:nvPr>
            <p:ph idx="1"/>
          </p:nvPr>
        </p:nvSpPr>
        <p:spPr/>
        <p:txBody>
          <a:bodyPr>
            <a:normAutofit fontScale="92500" lnSpcReduction="10000"/>
          </a:bodyPr>
          <a:lstStyle/>
          <a:p>
            <a:pPr marL="0" indent="0">
              <a:buNone/>
            </a:pPr>
            <a:r>
              <a:rPr lang="en-US" altLang="zh-CN" b="1" dirty="0"/>
              <a:t>Impact of Secure Computation</a:t>
            </a:r>
          </a:p>
          <a:p>
            <a:r>
              <a:rPr lang="en-US" altLang="zh-CN" dirty="0"/>
              <a:t>The integration of </a:t>
            </a:r>
            <a:r>
              <a:rPr lang="en-US" altLang="zh-CN" b="1" dirty="0"/>
              <a:t>Secure Multi-Party Computation (SMC)</a:t>
            </a:r>
            <a:r>
              <a:rPr lang="en-US" altLang="zh-CN" dirty="0"/>
              <a:t>, </a:t>
            </a:r>
            <a:r>
              <a:rPr lang="en-US" altLang="zh-CN" b="1" dirty="0"/>
              <a:t>Zero-Knowledge Proofs (ZKP)</a:t>
            </a:r>
            <a:r>
              <a:rPr lang="en-US" altLang="zh-CN" dirty="0"/>
              <a:t>, and </a:t>
            </a:r>
            <a:r>
              <a:rPr lang="en-US" altLang="zh-CN" b="1" dirty="0"/>
              <a:t>AES Encryption</a:t>
            </a:r>
            <a:r>
              <a:rPr lang="en-US" altLang="zh-CN" dirty="0"/>
              <a:t> ensured that sensitive user and item identifiers remained private throughout the training process.</a:t>
            </a:r>
          </a:p>
          <a:p>
            <a:pPr>
              <a:buFont typeface="Arial" panose="020B0604020202020204" pitchFamily="34" charset="0"/>
              <a:buChar char="•"/>
            </a:pPr>
            <a:r>
              <a:rPr lang="en-US" altLang="zh-CN" b="1" dirty="0"/>
              <a:t>Advantages:</a:t>
            </a:r>
            <a:endParaRPr lang="en-US" altLang="zh-CN" dirty="0"/>
          </a:p>
          <a:p>
            <a:pPr marL="742950" lvl="1" indent="-285750">
              <a:buFont typeface="Arial" panose="020B0604020202020204" pitchFamily="34" charset="0"/>
              <a:buChar char="•"/>
            </a:pPr>
            <a:r>
              <a:rPr lang="en-US" altLang="zh-CN" dirty="0"/>
              <a:t>Data owners can collaboratively train models without exposing raw data.</a:t>
            </a:r>
          </a:p>
          <a:p>
            <a:pPr marL="742950" lvl="1" indent="-285750">
              <a:buFont typeface="Arial" panose="020B0604020202020204" pitchFamily="34" charset="0"/>
              <a:buChar char="•"/>
            </a:pPr>
            <a:r>
              <a:rPr lang="en-US" altLang="zh-CN" dirty="0"/>
              <a:t>Multi-party secret sharing validated the correctness of the computations through zero-knowledge proofs, maintaining both data privacy and trust.</a:t>
            </a:r>
          </a:p>
          <a:p>
            <a:pPr>
              <a:buFont typeface="Arial" panose="020B0604020202020204" pitchFamily="34" charset="0"/>
              <a:buChar char="•"/>
            </a:pPr>
            <a:r>
              <a:rPr lang="en-US" altLang="zh-CN" b="1" dirty="0"/>
              <a:t>Challenges:</a:t>
            </a:r>
            <a:endParaRPr lang="en-US" altLang="zh-CN" dirty="0"/>
          </a:p>
          <a:p>
            <a:pPr marL="742950" lvl="1" indent="-285750">
              <a:buFont typeface="Arial" panose="020B0604020202020204" pitchFamily="34" charset="0"/>
              <a:buChar char="•"/>
            </a:pPr>
            <a:r>
              <a:rPr lang="en-US" altLang="zh-CN" dirty="0"/>
              <a:t>The addition of cryptographic operations (encryption, decryption, secret sharing, and reconstruction) slightly increased computational overhead.</a:t>
            </a:r>
          </a:p>
          <a:p>
            <a:endParaRPr lang="zh-CN" altLang="en-US" dirty="0"/>
          </a:p>
        </p:txBody>
      </p:sp>
    </p:spTree>
    <p:extLst>
      <p:ext uri="{BB962C8B-B14F-4D97-AF65-F5344CB8AC3E}">
        <p14:creationId xmlns:p14="http://schemas.microsoft.com/office/powerpoint/2010/main" val="3246836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C00B3-BD63-8B56-6E96-18F0825C8E8A}"/>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DC548AE4-288E-69BE-516C-BB6E8CDB6A52}"/>
              </a:ext>
            </a:extLst>
          </p:cNvPr>
          <p:cNvSpPr>
            <a:spLocks noGrp="1"/>
          </p:cNvSpPr>
          <p:nvPr>
            <p:ph type="title"/>
          </p:nvPr>
        </p:nvSpPr>
        <p:spPr/>
        <p:txBody>
          <a:bodyPr/>
          <a:lstStyle/>
          <a:p>
            <a:r>
              <a:rPr lang="en-US" altLang="zh-CN" dirty="0"/>
              <a:t>Conclusion</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CCBA998B-5421-7936-F05A-B1C6B5760E05}"/>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E1682CAE-98F5-C3FC-550D-EA0CCF3A3275}"/>
              </a:ext>
            </a:extLst>
          </p:cNvPr>
          <p:cNvSpPr>
            <a:spLocks noGrp="1"/>
          </p:cNvSpPr>
          <p:nvPr>
            <p:ph idx="1"/>
          </p:nvPr>
        </p:nvSpPr>
        <p:spPr/>
        <p:txBody>
          <a:bodyPr/>
          <a:lstStyle/>
          <a:p>
            <a:pPr marL="0" indent="0">
              <a:buNone/>
            </a:pPr>
            <a:r>
              <a:rPr lang="en-US" altLang="zh-CN" b="1" dirty="0"/>
              <a:t>Model Performance</a:t>
            </a:r>
          </a:p>
          <a:p>
            <a:r>
              <a:rPr lang="en-US" altLang="zh-CN" dirty="0"/>
              <a:t>The </a:t>
            </a:r>
            <a:r>
              <a:rPr lang="en-US" altLang="zh-CN" b="1" dirty="0"/>
              <a:t>Enhanced Matrix Factorization Model</a:t>
            </a:r>
            <a:r>
              <a:rPr lang="en-US" altLang="zh-CN" dirty="0"/>
              <a:t> demonstrated efficient convergence with a low final test loss (0.0363), RMSE (0.1906), and MAE (0.1498).</a:t>
            </a:r>
          </a:p>
          <a:p>
            <a:pPr>
              <a:buFont typeface="Arial" panose="020B0604020202020204" pitchFamily="34" charset="0"/>
              <a:buChar char="•"/>
            </a:pPr>
            <a:r>
              <a:rPr lang="en-US" altLang="zh-CN" dirty="0"/>
              <a:t>These results are comparable to models trained without privacy-preserving methods, proving the effectiveness of the secure computation framework.</a:t>
            </a:r>
          </a:p>
          <a:p>
            <a:pPr>
              <a:buFont typeface="Arial" panose="020B0604020202020204" pitchFamily="34" charset="0"/>
              <a:buChar char="•"/>
            </a:pPr>
            <a:r>
              <a:rPr lang="en-US" altLang="zh-CN" dirty="0"/>
              <a:t>Predicted values closely matched the actual ratings, highlighting the accuracy of the model.</a:t>
            </a:r>
          </a:p>
          <a:p>
            <a:endParaRPr lang="zh-CN" altLang="en-US" dirty="0"/>
          </a:p>
        </p:txBody>
      </p:sp>
    </p:spTree>
    <p:extLst>
      <p:ext uri="{BB962C8B-B14F-4D97-AF65-F5344CB8AC3E}">
        <p14:creationId xmlns:p14="http://schemas.microsoft.com/office/powerpoint/2010/main" val="956334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95B35-9EBF-3C35-640C-9B2626E7692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E4D22A57-852B-C046-BE2C-6DDA3E4F3379}"/>
              </a:ext>
            </a:extLst>
          </p:cNvPr>
          <p:cNvSpPr>
            <a:spLocks noGrp="1"/>
          </p:cNvSpPr>
          <p:nvPr>
            <p:ph type="title"/>
          </p:nvPr>
        </p:nvSpPr>
        <p:spPr/>
        <p:txBody>
          <a:bodyPr/>
          <a:lstStyle/>
          <a:p>
            <a:r>
              <a:rPr lang="en-US" altLang="zh-CN" dirty="0"/>
              <a:t>Conclusion</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C7AB678F-66E9-CFB0-803D-1455896526BB}"/>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BC0A0873-72D9-234C-1F98-15D0EB87D76A}"/>
              </a:ext>
            </a:extLst>
          </p:cNvPr>
          <p:cNvSpPr>
            <a:spLocks noGrp="1"/>
          </p:cNvSpPr>
          <p:nvPr>
            <p:ph idx="1"/>
          </p:nvPr>
        </p:nvSpPr>
        <p:spPr/>
        <p:txBody>
          <a:bodyPr>
            <a:normAutofit fontScale="92500" lnSpcReduction="20000"/>
          </a:bodyPr>
          <a:lstStyle/>
          <a:p>
            <a:pPr marL="0" indent="0">
              <a:buNone/>
            </a:pPr>
            <a:r>
              <a:rPr lang="en-US" altLang="zh-CN" b="1" dirty="0"/>
              <a:t>Efficiency of Secure Methods</a:t>
            </a:r>
          </a:p>
          <a:p>
            <a:r>
              <a:rPr lang="en-US" altLang="zh-CN" dirty="0"/>
              <a:t>Despite the additional computational complexity introduced by secure methods:</a:t>
            </a:r>
          </a:p>
          <a:p>
            <a:pPr>
              <a:buFont typeface="Arial" panose="020B0604020202020204" pitchFamily="34" charset="0"/>
              <a:buChar char="•"/>
            </a:pPr>
            <a:r>
              <a:rPr lang="en-US" altLang="zh-CN" b="1" dirty="0"/>
              <a:t>AES Encryption</a:t>
            </a:r>
            <a:r>
              <a:rPr lang="en-US" altLang="zh-CN" dirty="0"/>
              <a:t> effectively protected sensitive user and item data, with manual implementation ensuring complete control over the cryptographic process.</a:t>
            </a:r>
          </a:p>
          <a:p>
            <a:pPr>
              <a:buFont typeface="Arial" panose="020B0604020202020204" pitchFamily="34" charset="0"/>
              <a:buChar char="•"/>
            </a:pPr>
            <a:r>
              <a:rPr lang="en-US" altLang="zh-CN" dirty="0"/>
              <a:t>The </a:t>
            </a:r>
            <a:r>
              <a:rPr lang="en-US" altLang="zh-CN" b="1" dirty="0"/>
              <a:t>secret-sharing and reconstruction mechanisms</a:t>
            </a:r>
            <a:r>
              <a:rPr lang="en-US" altLang="zh-CN" dirty="0"/>
              <a:t> allowed multi-party computations to be securely executed without direct data exchange.</a:t>
            </a:r>
          </a:p>
          <a:p>
            <a:pPr>
              <a:buFont typeface="Arial" panose="020B0604020202020204" pitchFamily="34" charset="0"/>
              <a:buChar char="•"/>
            </a:pPr>
            <a:r>
              <a:rPr lang="en-US" altLang="zh-CN" b="1" dirty="0"/>
              <a:t>Zero-Knowledge Proofs</a:t>
            </a:r>
            <a:r>
              <a:rPr lang="en-US" altLang="zh-CN" dirty="0"/>
              <a:t> added a robust layer of validation, confirming the correctness of secret sharing without revealing the original data.</a:t>
            </a:r>
          </a:p>
          <a:p>
            <a:endParaRPr lang="zh-CN" altLang="en-US" dirty="0"/>
          </a:p>
        </p:txBody>
      </p:sp>
    </p:spTree>
    <p:extLst>
      <p:ext uri="{BB962C8B-B14F-4D97-AF65-F5344CB8AC3E}">
        <p14:creationId xmlns:p14="http://schemas.microsoft.com/office/powerpoint/2010/main" val="600250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72062-42CD-E84F-FE71-DFEA5D2DFDA0}"/>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02D788B3-23BA-3B97-F7DF-BEC3B8B5A89D}"/>
              </a:ext>
            </a:extLst>
          </p:cNvPr>
          <p:cNvSpPr>
            <a:spLocks noGrp="1"/>
          </p:cNvSpPr>
          <p:nvPr>
            <p:ph type="title"/>
          </p:nvPr>
        </p:nvSpPr>
        <p:spPr/>
        <p:txBody>
          <a:bodyPr/>
          <a:lstStyle/>
          <a:p>
            <a:r>
              <a:rPr lang="en-US" altLang="zh-CN" dirty="0"/>
              <a:t>Conclusion</a:t>
            </a:r>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8A4A1593-314D-5E93-EB86-8C6FDC54B620}"/>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a:extLst>
              <a:ext uri="{FF2B5EF4-FFF2-40B4-BE49-F238E27FC236}">
                <a16:creationId xmlns:a16="http://schemas.microsoft.com/office/drawing/2014/main" id="{F537F924-39AC-6031-5D06-D24A64DCEBB0}"/>
              </a:ext>
            </a:extLst>
          </p:cNvPr>
          <p:cNvSpPr>
            <a:spLocks noGrp="1"/>
          </p:cNvSpPr>
          <p:nvPr>
            <p:ph idx="1"/>
          </p:nvPr>
        </p:nvSpPr>
        <p:spPr/>
        <p:txBody>
          <a:bodyPr/>
          <a:lstStyle/>
          <a:p>
            <a:pPr marL="0" indent="0">
              <a:buNone/>
            </a:pPr>
            <a:r>
              <a:rPr lang="en-US" altLang="zh-CN" b="1" dirty="0"/>
              <a:t>Scalability</a:t>
            </a:r>
          </a:p>
          <a:p>
            <a:r>
              <a:rPr lang="en-US" altLang="zh-CN" dirty="0"/>
              <a:t>While the framework performed well on a relatively small dataset:</a:t>
            </a:r>
          </a:p>
          <a:p>
            <a:pPr marL="0" indent="0">
              <a:buNone/>
            </a:pPr>
            <a:r>
              <a:rPr lang="en-US" altLang="zh-CN" b="1" dirty="0"/>
              <a:t>Challenges in scalability</a:t>
            </a:r>
            <a:r>
              <a:rPr lang="en-US" altLang="zh-CN" dirty="0"/>
              <a:t> may arise when applied to large datasets or complex models due to increased computational and communication overhead.</a:t>
            </a:r>
          </a:p>
          <a:p>
            <a:pPr>
              <a:buFont typeface="Arial" panose="020B0604020202020204" pitchFamily="34" charset="0"/>
              <a:buChar char="•"/>
            </a:pPr>
            <a:r>
              <a:rPr lang="en-US" altLang="zh-CN" dirty="0"/>
              <a:t>Future work could optimize cryptographic operations and adopt parallel processing to address scalability concerns.</a:t>
            </a:r>
          </a:p>
          <a:p>
            <a:endParaRPr lang="zh-CN" altLang="en-US" dirty="0"/>
          </a:p>
        </p:txBody>
      </p:sp>
    </p:spTree>
    <p:extLst>
      <p:ext uri="{BB962C8B-B14F-4D97-AF65-F5344CB8AC3E}">
        <p14:creationId xmlns:p14="http://schemas.microsoft.com/office/powerpoint/2010/main" val="16542579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6E818-EEA1-E3AD-4177-88EBA921B7A2}"/>
            </a:ext>
          </a:extLst>
        </p:cNvPr>
        <p:cNvGrpSpPr/>
        <p:nvPr/>
      </p:nvGrpSpPr>
      <p:grpSpPr>
        <a:xfrm>
          <a:off x="0" y="0"/>
          <a:ext cx="0" cy="0"/>
          <a:chOff x="0" y="0"/>
          <a:chExt cx="0" cy="0"/>
        </a:xfrm>
      </p:grpSpPr>
      <p:sp>
        <p:nvSpPr>
          <p:cNvPr id="3" name="副标题 2">
            <a:extLst>
              <a:ext uri="{FF2B5EF4-FFF2-40B4-BE49-F238E27FC236}">
                <a16:creationId xmlns:a16="http://schemas.microsoft.com/office/drawing/2014/main" id="{0F2CB285-F9FA-87DE-0D74-2EB90E279995}"/>
              </a:ext>
            </a:extLst>
          </p:cNvPr>
          <p:cNvSpPr>
            <a:spLocks noGrp="1"/>
          </p:cNvSpPr>
          <p:nvPr>
            <p:ph type="subTitle" idx="1"/>
          </p:nvPr>
        </p:nvSpPr>
        <p:spPr>
          <a:xfrm>
            <a:off x="1524000" y="4079875"/>
            <a:ext cx="9144000" cy="1655762"/>
          </a:xfrm>
        </p:spPr>
        <p:txBody>
          <a:bodyPr/>
          <a:lstStyle/>
          <a:p>
            <a:r>
              <a:rPr lang="en-US" altLang="zh-CN" b="1" i="0" dirty="0">
                <a:solidFill>
                  <a:srgbClr val="666666"/>
                </a:solidFill>
                <a:effectLst/>
                <a:latin typeface="Lato Extended"/>
              </a:rPr>
              <a:t>CPE 602-A</a:t>
            </a:r>
          </a:p>
          <a:p>
            <a:r>
              <a:rPr lang="en-US" altLang="zh-CN" b="1" dirty="0">
                <a:solidFill>
                  <a:srgbClr val="666666"/>
                </a:solidFill>
                <a:latin typeface="Lato Extended"/>
              </a:rPr>
              <a:t>Final Project #Cryptography</a:t>
            </a:r>
            <a:endParaRPr lang="en-US" altLang="zh-CN" b="1" i="0" dirty="0">
              <a:solidFill>
                <a:srgbClr val="666666"/>
              </a:solidFill>
              <a:effectLst/>
              <a:latin typeface="Lato Extended"/>
            </a:endParaRPr>
          </a:p>
          <a:p>
            <a:r>
              <a:rPr lang="en-US" altLang="zh-CN" dirty="0" err="1"/>
              <a:t>Longzhao</a:t>
            </a:r>
            <a:r>
              <a:rPr lang="en-US" altLang="zh-CN" dirty="0"/>
              <a:t> Gong</a:t>
            </a:r>
          </a:p>
          <a:p>
            <a:endParaRPr lang="zh-CN" altLang="en-US" dirty="0"/>
          </a:p>
        </p:txBody>
      </p:sp>
      <p:pic>
        <p:nvPicPr>
          <p:cNvPr id="1026" name="Picture 2" descr="Multiparty Computation (MPC) for Agile and Secure Enterprise Key Management">
            <a:extLst>
              <a:ext uri="{FF2B5EF4-FFF2-40B4-BE49-F238E27FC236}">
                <a16:creationId xmlns:a16="http://schemas.microsoft.com/office/drawing/2014/main" id="{C223E798-B7D2-2B32-28E6-C9F51B9EA28B}"/>
              </a:ext>
            </a:extLst>
          </p:cNvPr>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8040" t="7397" r="28516" b="2499"/>
          <a:stretch/>
        </p:blipFill>
        <p:spPr bwMode="auto">
          <a:xfrm>
            <a:off x="199" y="2946401"/>
            <a:ext cx="1809927" cy="1961355"/>
          </a:xfrm>
          <a:prstGeom prst="rect">
            <a:avLst/>
          </a:prstGeom>
          <a:noFill/>
          <a:extLst>
            <a:ext uri="{909E8E84-426E-40DD-AFC4-6F175D3DCCD1}">
              <a14:hiddenFill xmlns:a14="http://schemas.microsoft.com/office/drawing/2010/main">
                <a:solidFill>
                  <a:srgbClr val="FFFFFF"/>
                </a:solidFill>
              </a14:hiddenFill>
            </a:ext>
          </a:extLst>
        </p:spPr>
      </p:pic>
      <p:sp>
        <p:nvSpPr>
          <p:cNvPr id="7" name="标题 1">
            <a:extLst>
              <a:ext uri="{FF2B5EF4-FFF2-40B4-BE49-F238E27FC236}">
                <a16:creationId xmlns:a16="http://schemas.microsoft.com/office/drawing/2014/main" id="{5981155A-1B46-5232-0DBE-50637B462790}"/>
              </a:ext>
            </a:extLst>
          </p:cNvPr>
          <p:cNvSpPr txBox="1">
            <a:spLocks/>
          </p:cNvSpPr>
          <p:nvPr/>
        </p:nvSpPr>
        <p:spPr>
          <a:xfrm>
            <a:off x="905163" y="1041400"/>
            <a:ext cx="10381673"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b="1" dirty="0">
                <a:latin typeface="Cambria" panose="02040503050406030204" pitchFamily="18" charset="0"/>
                <a:ea typeface="Cambria" panose="02040503050406030204" pitchFamily="18" charset="0"/>
              </a:rPr>
              <a:t>Secure Multi-Party Machine Learning with Zero-Knowledge Proofs and AES Encryption</a:t>
            </a:r>
            <a:endParaRPr lang="zh-CN" altLang="en-US" b="1" dirty="0">
              <a:latin typeface="Cambria" panose="02040503050406030204" pitchFamily="18" charset="0"/>
            </a:endParaRPr>
          </a:p>
        </p:txBody>
      </p:sp>
      <p:pic>
        <p:nvPicPr>
          <p:cNvPr id="8" name="Picture 2" descr="Multiparty Computation (MPC) for Agile and Secure Enterprise Key Management">
            <a:extLst>
              <a:ext uri="{FF2B5EF4-FFF2-40B4-BE49-F238E27FC236}">
                <a16:creationId xmlns:a16="http://schemas.microsoft.com/office/drawing/2014/main" id="{EBF1E9BE-9C70-D79A-27AA-25E174B8D03F}"/>
              </a:ext>
            </a:extLst>
          </p:cNvPr>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8040" t="7397" r="28516" b="2499"/>
          <a:stretch/>
        </p:blipFill>
        <p:spPr bwMode="auto">
          <a:xfrm>
            <a:off x="10381872" y="2946400"/>
            <a:ext cx="1809927" cy="1961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303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3F7A24-B024-14AB-1CEF-06496B9AD85F}"/>
              </a:ext>
            </a:extLst>
          </p:cNvPr>
          <p:cNvSpPr>
            <a:spLocks noGrp="1"/>
          </p:cNvSpPr>
          <p:nvPr>
            <p:ph type="title"/>
          </p:nvPr>
        </p:nvSpPr>
        <p:spPr/>
        <p:txBody>
          <a:bodyPr/>
          <a:lstStyle/>
          <a:p>
            <a:r>
              <a:rPr lang="en-US" altLang="zh-CN" dirty="0"/>
              <a:t>Reference</a:t>
            </a:r>
            <a:endParaRPr lang="zh-CN" altLang="en-US" dirty="0"/>
          </a:p>
        </p:txBody>
      </p:sp>
      <p:sp>
        <p:nvSpPr>
          <p:cNvPr id="3" name="内容占位符 2">
            <a:extLst>
              <a:ext uri="{FF2B5EF4-FFF2-40B4-BE49-F238E27FC236}">
                <a16:creationId xmlns:a16="http://schemas.microsoft.com/office/drawing/2014/main" id="{01182E59-BB11-01A8-9E13-51136DEDC03E}"/>
              </a:ext>
            </a:extLst>
          </p:cNvPr>
          <p:cNvSpPr>
            <a:spLocks noGrp="1"/>
          </p:cNvSpPr>
          <p:nvPr>
            <p:ph idx="1"/>
          </p:nvPr>
        </p:nvSpPr>
        <p:spPr/>
        <p:txBody>
          <a:bodyPr/>
          <a:lstStyle/>
          <a:p>
            <a:endParaRPr lang="zh-CN" altLang="en-US" dirty="0"/>
          </a:p>
        </p:txBody>
      </p:sp>
      <p:pic>
        <p:nvPicPr>
          <p:cNvPr id="5" name="图片 4">
            <a:extLst>
              <a:ext uri="{FF2B5EF4-FFF2-40B4-BE49-F238E27FC236}">
                <a16:creationId xmlns:a16="http://schemas.microsoft.com/office/drawing/2014/main" id="{876EF358-0FFE-47AA-50CB-8378440AC05F}"/>
              </a:ext>
            </a:extLst>
          </p:cNvPr>
          <p:cNvPicPr>
            <a:picLocks noChangeAspect="1"/>
          </p:cNvPicPr>
          <p:nvPr/>
        </p:nvPicPr>
        <p:blipFill>
          <a:blip r:embed="rId2"/>
          <a:srcRect l="15205" t="28731" r="15297" b="10553"/>
          <a:stretch/>
        </p:blipFill>
        <p:spPr>
          <a:xfrm>
            <a:off x="500714" y="1825624"/>
            <a:ext cx="11190572" cy="4814632"/>
          </a:xfrm>
          <a:prstGeom prst="rect">
            <a:avLst/>
          </a:prstGeom>
        </p:spPr>
      </p:pic>
      <p:pic>
        <p:nvPicPr>
          <p:cNvPr id="6" name="Picture 2" descr="Multiparty Computation (MPC) for Agile and Secure Enterprise Key Management">
            <a:extLst>
              <a:ext uri="{FF2B5EF4-FFF2-40B4-BE49-F238E27FC236}">
                <a16:creationId xmlns:a16="http://schemas.microsoft.com/office/drawing/2014/main" id="{FFAB218C-E27B-2977-E7B2-BCB8D1926C0D}"/>
              </a:ext>
            </a:extLst>
          </p:cNvPr>
          <p:cNvPicPr>
            <a:picLocks noChangeAspect="1" noChangeArrowheads="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065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A263E-04C7-07A6-B722-DEF3367403FA}"/>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6E9742F3-DA9D-3B5E-1853-05D6C3BF47A0}"/>
              </a:ext>
            </a:extLst>
          </p:cNvPr>
          <p:cNvSpPr>
            <a:spLocks noGrp="1"/>
          </p:cNvSpPr>
          <p:nvPr>
            <p:ph type="title"/>
          </p:nvPr>
        </p:nvSpPr>
        <p:spPr/>
        <p:txBody>
          <a:bodyPr/>
          <a:lstStyle/>
          <a:p>
            <a:r>
              <a:rPr lang="en-US" altLang="zh-CN" dirty="0"/>
              <a:t>Reference</a:t>
            </a:r>
            <a:endParaRPr lang="zh-CN" altLang="en-US" dirty="0"/>
          </a:p>
        </p:txBody>
      </p:sp>
      <p:sp>
        <p:nvSpPr>
          <p:cNvPr id="3" name="内容占位符 2">
            <a:extLst>
              <a:ext uri="{FF2B5EF4-FFF2-40B4-BE49-F238E27FC236}">
                <a16:creationId xmlns:a16="http://schemas.microsoft.com/office/drawing/2014/main" id="{C05BCAA1-F400-4BA6-127B-83F3FC972BAF}"/>
              </a:ext>
            </a:extLst>
          </p:cNvPr>
          <p:cNvSpPr>
            <a:spLocks noGrp="1"/>
          </p:cNvSpPr>
          <p:nvPr>
            <p:ph idx="1"/>
          </p:nvPr>
        </p:nvSpPr>
        <p:spPr/>
        <p:txBody>
          <a:bodyPr>
            <a:normAutofit lnSpcReduction="10000"/>
          </a:bodyPr>
          <a:lstStyle/>
          <a:p>
            <a:r>
              <a:rPr lang="en-US" altLang="zh-CN" sz="2400" dirty="0"/>
              <a:t>The foundational work by Yehuda Lindell and Benny Pinkas, </a:t>
            </a:r>
            <a:r>
              <a:rPr lang="en-US" altLang="zh-CN" sz="2000" i="1" dirty="0"/>
              <a:t>Secure Multiparty Computation for Privacy-Preserving Data Mining</a:t>
            </a:r>
            <a:r>
              <a:rPr lang="en-US" altLang="zh-CN" sz="2400" dirty="0"/>
              <a:t>, provides a robust theoretical and practical foundation for applying SMC in privacy-preserving data mining. Their research demonstrates how secure computation protocols can be utilized for collaborative tasks while mitigating privacy risks, establishing a crucial bridge between cryptographic methods and practical data mining applications.</a:t>
            </a:r>
          </a:p>
          <a:p>
            <a:r>
              <a:rPr lang="en-US" altLang="zh-CN" sz="2400" dirty="0"/>
              <a:t>This project builds upon the principles introduced in their work by integrating secure computation techniques, such as secret sharing and zero-knowledge proofs, into the training process of a collaborative recommendation system. By implementing a practical framework for secure machine learning, we aim to advance the state-of-the-art in privacy-preserving data analysis and demonstrate its feasibility in real-world scenarios.</a:t>
            </a:r>
          </a:p>
          <a:p>
            <a:endParaRPr lang="en-US" altLang="zh-CN" sz="2400" dirty="0"/>
          </a:p>
        </p:txBody>
      </p:sp>
      <p:pic>
        <p:nvPicPr>
          <p:cNvPr id="5" name="Picture 2" descr="Multiparty Computation (MPC) for Agile and Secure Enterprise Key Management">
            <a:extLst>
              <a:ext uri="{FF2B5EF4-FFF2-40B4-BE49-F238E27FC236}">
                <a16:creationId xmlns:a16="http://schemas.microsoft.com/office/drawing/2014/main" id="{4B3943F0-4830-5A57-404B-1887D14A555A}"/>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430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F99B7-D608-75FE-B92A-F3FC12285703}"/>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771E8024-3281-BF98-38D0-3C295C48C55B}"/>
              </a:ext>
            </a:extLst>
          </p:cNvPr>
          <p:cNvSpPr>
            <a:spLocks noGrp="1"/>
          </p:cNvSpPr>
          <p:nvPr>
            <p:ph type="title"/>
          </p:nvPr>
        </p:nvSpPr>
        <p:spPr/>
        <p:txBody>
          <a:bodyPr/>
          <a:lstStyle/>
          <a:p>
            <a:r>
              <a:rPr lang="en-US" altLang="zh-CN" dirty="0"/>
              <a:t>Reference</a:t>
            </a:r>
            <a:endParaRPr lang="zh-CN" altLang="en-US" dirty="0"/>
          </a:p>
        </p:txBody>
      </p:sp>
      <p:sp>
        <p:nvSpPr>
          <p:cNvPr id="3" name="内容占位符 2">
            <a:extLst>
              <a:ext uri="{FF2B5EF4-FFF2-40B4-BE49-F238E27FC236}">
                <a16:creationId xmlns:a16="http://schemas.microsoft.com/office/drawing/2014/main" id="{0AED3385-C5A4-E7B3-8483-8391222CA38A}"/>
              </a:ext>
            </a:extLst>
          </p:cNvPr>
          <p:cNvSpPr>
            <a:spLocks noGrp="1"/>
          </p:cNvSpPr>
          <p:nvPr>
            <p:ph idx="1"/>
          </p:nvPr>
        </p:nvSpPr>
        <p:spPr/>
        <p:txBody>
          <a:bodyPr>
            <a:normAutofit fontScale="92500" lnSpcReduction="20000"/>
          </a:bodyPr>
          <a:lstStyle/>
          <a:p>
            <a:pPr marL="0" indent="0">
              <a:buNone/>
            </a:pPr>
            <a:r>
              <a:rPr lang="en-US" altLang="zh-CN" b="1" dirty="0"/>
              <a:t>1. Background and Motivation</a:t>
            </a:r>
          </a:p>
          <a:p>
            <a:pPr>
              <a:buFont typeface="Arial" panose="020B0604020202020204" pitchFamily="34" charset="0"/>
              <a:buChar char="•"/>
            </a:pPr>
            <a:r>
              <a:rPr lang="en-US" altLang="zh-CN" b="1" dirty="0"/>
              <a:t>Privacy-preserving data mining (PPDM)</a:t>
            </a:r>
            <a:r>
              <a:rPr lang="en-US" altLang="zh-CN" dirty="0"/>
              <a:t> refers to running data mining algorithms while safeguarding sensitive data.</a:t>
            </a:r>
          </a:p>
          <a:p>
            <a:pPr>
              <a:buFont typeface="Arial" panose="020B0604020202020204" pitchFamily="34" charset="0"/>
              <a:buChar char="•"/>
            </a:pPr>
            <a:r>
              <a:rPr lang="en-US" altLang="zh-CN" dirty="0"/>
              <a:t>Two main scenarios are considered:</a:t>
            </a:r>
          </a:p>
          <a:p>
            <a:pPr marL="742950" lvl="1" indent="-285750">
              <a:buFont typeface="Arial" panose="020B0604020202020204" pitchFamily="34" charset="0"/>
              <a:buChar char="•"/>
            </a:pPr>
            <a:r>
              <a:rPr lang="en-US" altLang="zh-CN" dirty="0"/>
              <a:t>Data is distributed among multiple parties who need to collaboratively analyze the data without revealing their individual datasets.</a:t>
            </a:r>
          </a:p>
          <a:p>
            <a:pPr marL="742950" lvl="1" indent="-285750">
              <a:buFont typeface="Arial" panose="020B0604020202020204" pitchFamily="34" charset="0"/>
              <a:buChar char="•"/>
            </a:pPr>
            <a:r>
              <a:rPr lang="en-US" altLang="zh-CN" dirty="0"/>
              <a:t>Statistical data is modified to protect privacy but still allows meaningful data mining.</a:t>
            </a:r>
          </a:p>
          <a:p>
            <a:pPr>
              <a:buFont typeface="Arial" panose="020B0604020202020204" pitchFamily="34" charset="0"/>
              <a:buChar char="•"/>
            </a:pPr>
            <a:r>
              <a:rPr lang="en-US" altLang="zh-CN" dirty="0"/>
              <a:t>Typical applications include:</a:t>
            </a:r>
          </a:p>
          <a:p>
            <a:pPr marL="742950" lvl="1" indent="-285750">
              <a:buFont typeface="Arial" panose="020B0604020202020204" pitchFamily="34" charset="0"/>
              <a:buChar char="•"/>
            </a:pPr>
            <a:r>
              <a:rPr lang="en-US" altLang="zh-CN" b="1" dirty="0"/>
              <a:t>Medical research</a:t>
            </a:r>
            <a:r>
              <a:rPr lang="en-US" altLang="zh-CN" dirty="0"/>
              <a:t>: Hospitals collaboratively analyze patient data without sharing raw records.</a:t>
            </a:r>
          </a:p>
          <a:p>
            <a:pPr marL="742950" lvl="1" indent="-285750">
              <a:buFont typeface="Arial" panose="020B0604020202020204" pitchFamily="34" charset="0"/>
              <a:buChar char="•"/>
            </a:pPr>
            <a:r>
              <a:rPr lang="en-US" altLang="zh-CN" b="1" dirty="0"/>
              <a:t>Intelligence collaboration</a:t>
            </a:r>
            <a:r>
              <a:rPr lang="en-US" altLang="zh-CN" dirty="0"/>
              <a:t>: Agencies share insights without exposing confidential information.</a:t>
            </a:r>
          </a:p>
          <a:p>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89832C23-5B80-1AA3-92FE-1B2DB9001210}"/>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641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31A1B-64AB-6B88-C1F3-E6904D5B4983}"/>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308361C0-DD4B-05B2-A5A8-C4BF23FF03E9}"/>
              </a:ext>
            </a:extLst>
          </p:cNvPr>
          <p:cNvSpPr>
            <a:spLocks noGrp="1"/>
          </p:cNvSpPr>
          <p:nvPr>
            <p:ph type="title"/>
          </p:nvPr>
        </p:nvSpPr>
        <p:spPr/>
        <p:txBody>
          <a:bodyPr/>
          <a:lstStyle/>
          <a:p>
            <a:r>
              <a:rPr lang="en-US" altLang="zh-CN" dirty="0"/>
              <a:t>Reference</a:t>
            </a:r>
            <a:endParaRPr lang="zh-CN" altLang="en-US" dirty="0"/>
          </a:p>
        </p:txBody>
      </p:sp>
      <p:sp>
        <p:nvSpPr>
          <p:cNvPr id="3" name="内容占位符 2">
            <a:extLst>
              <a:ext uri="{FF2B5EF4-FFF2-40B4-BE49-F238E27FC236}">
                <a16:creationId xmlns:a16="http://schemas.microsoft.com/office/drawing/2014/main" id="{310CB3F1-4C20-38B1-97A4-225D6FA7B56E}"/>
              </a:ext>
            </a:extLst>
          </p:cNvPr>
          <p:cNvSpPr>
            <a:spLocks noGrp="1"/>
          </p:cNvSpPr>
          <p:nvPr>
            <p:ph idx="1"/>
          </p:nvPr>
        </p:nvSpPr>
        <p:spPr/>
        <p:txBody>
          <a:bodyPr/>
          <a:lstStyle/>
          <a:p>
            <a:pPr marL="0" indent="0">
              <a:buNone/>
            </a:pPr>
            <a:r>
              <a:rPr lang="en-US" altLang="zh-CN" b="1" dirty="0"/>
              <a:t>2. Problem Definition</a:t>
            </a:r>
          </a:p>
          <a:p>
            <a:pPr>
              <a:buFont typeface="Arial" panose="020B0604020202020204" pitchFamily="34" charset="0"/>
              <a:buChar char="•"/>
            </a:pPr>
            <a:r>
              <a:rPr lang="en-US" altLang="zh-CN" dirty="0"/>
              <a:t>PPDM is a specific use case of </a:t>
            </a:r>
            <a:r>
              <a:rPr lang="en-US" altLang="zh-CN" b="1" dirty="0"/>
              <a:t>secure multiparty computation (SMC)</a:t>
            </a:r>
            <a:r>
              <a:rPr lang="en-US" altLang="zh-CN" dirty="0"/>
              <a:t>.</a:t>
            </a:r>
          </a:p>
          <a:p>
            <a:pPr>
              <a:buFont typeface="Arial" panose="020B0604020202020204" pitchFamily="34" charset="0"/>
              <a:buChar char="•"/>
            </a:pPr>
            <a:r>
              <a:rPr lang="en-US" altLang="zh-CN" dirty="0"/>
              <a:t>The goal of SMC is to allow multiple parties to compute a joint function over their inputs while ensuring:</a:t>
            </a:r>
          </a:p>
          <a:p>
            <a:pPr marL="742950" lvl="1" indent="-285750">
              <a:buFont typeface="Arial" panose="020B0604020202020204" pitchFamily="34" charset="0"/>
              <a:buChar char="•"/>
            </a:pPr>
            <a:r>
              <a:rPr lang="en-US" altLang="zh-CN" dirty="0"/>
              <a:t>Input privacy.</a:t>
            </a:r>
          </a:p>
          <a:p>
            <a:pPr marL="742950" lvl="1" indent="-285750">
              <a:buFont typeface="Arial" panose="020B0604020202020204" pitchFamily="34" charset="0"/>
              <a:buChar char="•"/>
            </a:pPr>
            <a:r>
              <a:rPr lang="en-US" altLang="zh-CN" dirty="0"/>
              <a:t>Correctness of the output.</a:t>
            </a:r>
          </a:p>
          <a:p>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F71F7CA7-159F-FADF-4C31-1FF823C58260}"/>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826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A3084-6A1B-5F37-4BBD-477D7DB0ABAC}"/>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9C4C44ED-A6E5-9D0E-F851-578B4898B210}"/>
              </a:ext>
            </a:extLst>
          </p:cNvPr>
          <p:cNvSpPr>
            <a:spLocks noGrp="1"/>
          </p:cNvSpPr>
          <p:nvPr>
            <p:ph type="title"/>
          </p:nvPr>
        </p:nvSpPr>
        <p:spPr/>
        <p:txBody>
          <a:bodyPr/>
          <a:lstStyle/>
          <a:p>
            <a:r>
              <a:rPr lang="en-US" altLang="zh-CN" dirty="0"/>
              <a:t>Reference</a:t>
            </a:r>
            <a:endParaRPr lang="zh-CN" altLang="en-US" dirty="0"/>
          </a:p>
        </p:txBody>
      </p:sp>
      <p:sp>
        <p:nvSpPr>
          <p:cNvPr id="3" name="内容占位符 2">
            <a:extLst>
              <a:ext uri="{FF2B5EF4-FFF2-40B4-BE49-F238E27FC236}">
                <a16:creationId xmlns:a16="http://schemas.microsoft.com/office/drawing/2014/main" id="{D940253F-4883-A6F5-7D8B-8715F07500A6}"/>
              </a:ext>
            </a:extLst>
          </p:cNvPr>
          <p:cNvSpPr>
            <a:spLocks noGrp="1"/>
          </p:cNvSpPr>
          <p:nvPr>
            <p:ph idx="1"/>
          </p:nvPr>
        </p:nvSpPr>
        <p:spPr/>
        <p:txBody>
          <a:bodyPr>
            <a:normAutofit fontScale="70000" lnSpcReduction="20000"/>
          </a:bodyPr>
          <a:lstStyle/>
          <a:p>
            <a:pPr marL="0" indent="0">
              <a:buNone/>
            </a:pPr>
            <a:r>
              <a:rPr lang="en-US" altLang="zh-CN" b="1" dirty="0"/>
              <a:t>3. Main Contributions</a:t>
            </a:r>
          </a:p>
          <a:p>
            <a:r>
              <a:rPr lang="en-US" altLang="zh-CN" b="1" dirty="0"/>
              <a:t>Foundations of Secure Multiparty Computation</a:t>
            </a:r>
            <a:r>
              <a:rPr lang="en-US" altLang="zh-CN" dirty="0"/>
              <a:t>:</a:t>
            </a:r>
          </a:p>
          <a:p>
            <a:pPr marL="742950" lvl="1" indent="-285750">
              <a:buFont typeface="+mj-lt"/>
              <a:buAutoNum type="arabicPeriod"/>
            </a:pPr>
            <a:r>
              <a:rPr lang="en-US" altLang="zh-CN" dirty="0"/>
              <a:t>Introduces fundamental SMC concepts and security guarantees, including:</a:t>
            </a:r>
          </a:p>
          <a:p>
            <a:pPr lvl="2">
              <a:buFont typeface="+mj-lt"/>
              <a:buAutoNum type="arabicPeriod"/>
            </a:pPr>
            <a:r>
              <a:rPr lang="en-US" altLang="zh-CN" dirty="0"/>
              <a:t>Privacy: Parties learn only the output and nothing else.</a:t>
            </a:r>
          </a:p>
          <a:p>
            <a:pPr lvl="2">
              <a:buFont typeface="+mj-lt"/>
              <a:buAutoNum type="arabicPeriod"/>
            </a:pPr>
            <a:r>
              <a:rPr lang="en-US" altLang="zh-CN" dirty="0"/>
              <a:t>Correctness: Computation results are guaranteed to be accurate.</a:t>
            </a:r>
          </a:p>
          <a:p>
            <a:pPr lvl="2">
              <a:buFont typeface="+mj-lt"/>
              <a:buAutoNum type="arabicPeriod"/>
            </a:pPr>
            <a:r>
              <a:rPr lang="en-US" altLang="zh-CN" dirty="0"/>
              <a:t>Independence of Inputs: Parties cannot influence others' inputs.</a:t>
            </a:r>
          </a:p>
          <a:p>
            <a:pPr lvl="2">
              <a:buFont typeface="+mj-lt"/>
              <a:buAutoNum type="arabicPeriod"/>
            </a:pPr>
            <a:r>
              <a:rPr lang="en-US" altLang="zh-CN" dirty="0"/>
              <a:t>Fairness: No party gets an advantage by prematurely aborting the computation.</a:t>
            </a:r>
          </a:p>
          <a:p>
            <a:pPr marL="742950" lvl="1" indent="-285750">
              <a:buFont typeface="+mj-lt"/>
              <a:buAutoNum type="arabicPeriod"/>
            </a:pPr>
            <a:r>
              <a:rPr lang="en-US" altLang="zh-CN" b="1" dirty="0"/>
              <a:t>Proposes the ideal/real simulation paradigm as a standard for measuring protocol security.</a:t>
            </a:r>
          </a:p>
          <a:p>
            <a:r>
              <a:rPr lang="en-US" altLang="zh-CN" b="1" dirty="0"/>
              <a:t>Design and Optimization of Secure Protocols:</a:t>
            </a:r>
          </a:p>
          <a:p>
            <a:pPr marL="742950" lvl="1" indent="-285750">
              <a:buFont typeface="+mj-lt"/>
              <a:buAutoNum type="arabicPeriod"/>
            </a:pPr>
            <a:r>
              <a:rPr lang="en-US" altLang="zh-CN" dirty="0"/>
              <a:t>Discusses challenges in creating efficient protocols, especially for large-scale datasets.</a:t>
            </a:r>
          </a:p>
          <a:p>
            <a:pPr marL="742950" lvl="1" indent="-285750">
              <a:buFont typeface="+mj-lt"/>
              <a:buAutoNum type="arabicPeriod"/>
            </a:pPr>
            <a:r>
              <a:rPr lang="en-US" altLang="zh-CN" dirty="0"/>
              <a:t>Highlights foundational techniques like Oblivious Transfer and Homomorphic Encryption.</a:t>
            </a:r>
          </a:p>
          <a:p>
            <a:r>
              <a:rPr lang="en-US" altLang="zh-CN" b="1" dirty="0"/>
              <a:t>Common Pitfalls in the Literature:</a:t>
            </a:r>
          </a:p>
          <a:p>
            <a:pPr marL="742950" lvl="1" indent="-285750">
              <a:buFont typeface="+mj-lt"/>
              <a:buAutoNum type="arabicPeriod"/>
            </a:pPr>
            <a:r>
              <a:rPr lang="en-US" altLang="zh-CN" dirty="0"/>
              <a:t>Analyzes common mistakes in PPDM research, aiding newcomers in navigating the subtleties of protocol design.</a:t>
            </a:r>
          </a:p>
          <a:p>
            <a:r>
              <a:rPr lang="en-US" altLang="zh-CN" b="1" dirty="0"/>
              <a:t>Importance of Multidisciplinary Collaboration:</a:t>
            </a:r>
          </a:p>
          <a:p>
            <a:pPr marL="742950" lvl="1" indent="-285750">
              <a:buFont typeface="+mj-lt"/>
              <a:buAutoNum type="arabicPeriod"/>
            </a:pPr>
            <a:r>
              <a:rPr lang="en-US" altLang="zh-CN" dirty="0"/>
              <a:t>Emphasizes collaboration among cryptographers, data mining experts, policymakers, and legal professionals.</a:t>
            </a:r>
          </a:p>
          <a:p>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8C85208A-3833-B7A1-58CC-28D3B099393A}"/>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143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079EB-821C-87F2-F24B-F37D67403F1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68E9639A-F3DD-46CF-DEDA-51830E9AFC17}"/>
              </a:ext>
            </a:extLst>
          </p:cNvPr>
          <p:cNvSpPr>
            <a:spLocks noGrp="1"/>
          </p:cNvSpPr>
          <p:nvPr>
            <p:ph type="title"/>
          </p:nvPr>
        </p:nvSpPr>
        <p:spPr/>
        <p:txBody>
          <a:bodyPr/>
          <a:lstStyle/>
          <a:p>
            <a:r>
              <a:rPr lang="en-US" altLang="zh-CN" dirty="0"/>
              <a:t>Reference</a:t>
            </a:r>
            <a:endParaRPr lang="zh-CN" altLang="en-US" dirty="0"/>
          </a:p>
        </p:txBody>
      </p:sp>
      <p:sp>
        <p:nvSpPr>
          <p:cNvPr id="3" name="内容占位符 2">
            <a:extLst>
              <a:ext uri="{FF2B5EF4-FFF2-40B4-BE49-F238E27FC236}">
                <a16:creationId xmlns:a16="http://schemas.microsoft.com/office/drawing/2014/main" id="{6634E31C-13FB-AB92-4EBA-53293F8E5F5F}"/>
              </a:ext>
            </a:extLst>
          </p:cNvPr>
          <p:cNvSpPr>
            <a:spLocks noGrp="1"/>
          </p:cNvSpPr>
          <p:nvPr>
            <p:ph idx="1"/>
          </p:nvPr>
        </p:nvSpPr>
        <p:spPr/>
        <p:txBody>
          <a:bodyPr>
            <a:normAutofit/>
          </a:bodyPr>
          <a:lstStyle/>
          <a:p>
            <a:pPr marL="0" indent="0">
              <a:buNone/>
            </a:pPr>
            <a:r>
              <a:rPr lang="en-US" altLang="zh-CN" b="1" dirty="0"/>
              <a:t>4. Challenges and Future Directions</a:t>
            </a:r>
          </a:p>
          <a:p>
            <a:pPr>
              <a:buFont typeface="Arial" panose="020B0604020202020204" pitchFamily="34" charset="0"/>
              <a:buChar char="•"/>
            </a:pPr>
            <a:r>
              <a:rPr lang="en-US" altLang="zh-CN" b="1" dirty="0"/>
              <a:t>Efficiency</a:t>
            </a:r>
            <a:r>
              <a:rPr lang="en-US" altLang="zh-CN" dirty="0"/>
              <a:t>: Developing protocols that are both secure and practical for large datasets.</a:t>
            </a:r>
          </a:p>
          <a:p>
            <a:pPr>
              <a:buFont typeface="Arial" panose="020B0604020202020204" pitchFamily="34" charset="0"/>
              <a:buChar char="•"/>
            </a:pPr>
            <a:r>
              <a:rPr lang="en-US" altLang="zh-CN" b="1" dirty="0"/>
              <a:t>Security Models</a:t>
            </a:r>
            <a:r>
              <a:rPr lang="en-US" altLang="zh-CN" dirty="0"/>
              <a:t>: Achieving fairness and guaranteed output delivery without a trusted third party.</a:t>
            </a:r>
          </a:p>
          <a:p>
            <a:pPr>
              <a:buFont typeface="Arial" panose="020B0604020202020204" pitchFamily="34" charset="0"/>
              <a:buChar char="•"/>
            </a:pPr>
            <a:r>
              <a:rPr lang="en-US" altLang="zh-CN" b="1" dirty="0"/>
              <a:t>Applications</a:t>
            </a:r>
            <a:r>
              <a:rPr lang="en-US" altLang="zh-CN" dirty="0"/>
              <a:t>: Expanding the practical use of SMC in fields like healthcare, finance, and government.</a:t>
            </a:r>
          </a:p>
          <a:p>
            <a:endParaRPr lang="zh-CN" altLang="en-US" dirty="0"/>
          </a:p>
        </p:txBody>
      </p:sp>
      <p:pic>
        <p:nvPicPr>
          <p:cNvPr id="6" name="Picture 2" descr="Multiparty Computation (MPC) for Agile and Secure Enterprise Key Management">
            <a:extLst>
              <a:ext uri="{FF2B5EF4-FFF2-40B4-BE49-F238E27FC236}">
                <a16:creationId xmlns:a16="http://schemas.microsoft.com/office/drawing/2014/main" id="{916E4BC1-3324-4F42-E800-C7AF9060955C}"/>
              </a:ext>
            </a:extLst>
          </p:cNvPr>
          <p:cNvPicPr>
            <a:picLocks noChangeAspect="1" noChangeArrowheads="1"/>
          </p:cNvPicPr>
          <p:nvPr/>
        </p:nvPicPr>
        <p:blipFill rotWithShape="1">
          <a:blip r:embed="rId2">
            <a:duotone>
              <a:srgbClr val="4472C4">
                <a:shade val="45000"/>
                <a:satMod val="135000"/>
              </a:srgbClr>
              <a:prstClr val="white"/>
            </a:duotone>
            <a:extLst>
              <a:ext uri="{28A0092B-C50C-407E-A947-70E740481C1C}">
                <a14:useLocalDpi xmlns:a14="http://schemas.microsoft.com/office/drawing/2010/main" val="0"/>
              </a:ext>
            </a:extLst>
          </a:blip>
          <a:srcRect l="28040" t="7397" r="28516" b="2499"/>
          <a:stretch/>
        </p:blipFill>
        <p:spPr bwMode="auto">
          <a:xfrm>
            <a:off x="10631843" y="1"/>
            <a:ext cx="156015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009739"/>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1361</TotalTime>
  <Words>2894</Words>
  <Application>Microsoft Office PowerPoint</Application>
  <PresentationFormat>宽屏</PresentationFormat>
  <Paragraphs>210</Paragraphs>
  <Slides>34</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34</vt:i4>
      </vt:variant>
    </vt:vector>
  </HeadingPairs>
  <TitlesOfParts>
    <vt:vector size="40" baseType="lpstr">
      <vt:lpstr>Lato Extended</vt:lpstr>
      <vt:lpstr>等线</vt:lpstr>
      <vt:lpstr>等线 Light</vt:lpstr>
      <vt:lpstr>Arial</vt:lpstr>
      <vt:lpstr>Cambria</vt:lpstr>
      <vt:lpstr>Office 主题​​</vt:lpstr>
      <vt:lpstr>PowerPoint 演示文稿</vt:lpstr>
      <vt:lpstr>Abstract</vt:lpstr>
      <vt:lpstr>Background</vt:lpstr>
      <vt:lpstr>Reference</vt:lpstr>
      <vt:lpstr>Reference</vt:lpstr>
      <vt:lpstr>Reference</vt:lpstr>
      <vt:lpstr>Reference</vt:lpstr>
      <vt:lpstr>Reference</vt:lpstr>
      <vt:lpstr>Reference</vt:lpstr>
      <vt:lpstr>Reference</vt:lpstr>
      <vt:lpstr>Reference  @Secure Multiparty Computation (SMC) from the paper</vt:lpstr>
      <vt:lpstr>Reference  @Secure Multiparty Computation (SMC) from the paper</vt:lpstr>
      <vt:lpstr>Reference  @Secure Multiparty Computation (SMC) from the paper</vt:lpstr>
      <vt:lpstr>Reference  @Secure Multiparty Computation (SMC) from the paper</vt:lpstr>
      <vt:lpstr>Contribution</vt:lpstr>
      <vt:lpstr>Contribution</vt:lpstr>
      <vt:lpstr>Methodology and Implementation</vt:lpstr>
      <vt:lpstr>Code Workflow</vt:lpstr>
      <vt:lpstr>Contribution</vt:lpstr>
      <vt:lpstr>Contribution</vt:lpstr>
      <vt:lpstr>Contribution</vt:lpstr>
      <vt:lpstr>Algorithms Used</vt:lpstr>
      <vt:lpstr>Model Details</vt:lpstr>
      <vt:lpstr>Innovations and Integration</vt:lpstr>
      <vt:lpstr>Performance Results</vt:lpstr>
      <vt:lpstr>Performance Results</vt:lpstr>
      <vt:lpstr>Performance Results</vt:lpstr>
      <vt:lpstr>Performance Results</vt:lpstr>
      <vt:lpstr>Performance Results</vt:lpstr>
      <vt:lpstr>Conclusion</vt:lpstr>
      <vt:lpstr>Conclusion</vt:lpstr>
      <vt:lpstr>Conclusion</vt:lpstr>
      <vt:lpstr>Conclusion</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Lz Gon</dc:creator>
  <cp:lastModifiedBy>Lz Gon</cp:lastModifiedBy>
  <cp:revision>3</cp:revision>
  <dcterms:created xsi:type="dcterms:W3CDTF">2024-12-11T04:16:21Z</dcterms:created>
  <dcterms:modified xsi:type="dcterms:W3CDTF">2024-12-12T02:58:09Z</dcterms:modified>
</cp:coreProperties>
</file>